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4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Getting involved in research" id="{107BB9A4-535C-478E-AF77-1B02E3BA2C8F}">
          <p14:sldIdLst>
            <p14:sldId id="284"/>
            <p14:sldId id="285"/>
            <p14:sldId id="286"/>
            <p14:sldId id="287"/>
            <p14:sldId id="288"/>
            <p14:sldId id="289"/>
          </p14:sldIdLst>
        </p14:section>
        <p14:section name="Career pathways" id="{A7DDA93B-3A30-4669-A130-7F9DE7E0151E}">
          <p14:sldIdLst>
            <p14:sldId id="290"/>
            <p14:sldId id="291"/>
            <p14:sldId id="292"/>
          </p14:sldIdLst>
        </p14:section>
        <p14:section name="Training and development" id="{732DFE0A-9ECA-482D-99D1-458EC7E37436}">
          <p14:sldIdLst>
            <p14:sldId id="293"/>
          </p14:sldIdLst>
        </p14:section>
        <p14:section name="RLP" id="{9C0F8109-43E2-4DF8-9997-CAF5CA99121F}">
          <p14:sldIdLst>
            <p14:sldId id="294"/>
            <p14:sldId id="29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A5B5885-9191-8430-58ED-124EF9928CC6}" name="Nelson, Marie" initials="NM" userId="S::Marie.Nelson@uhs.nhs.uk::93789006-d40b-42b2-b3b4-d3324834fe2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ison Richardson" initials="AR" lastIdx="6" clrIdx="0">
    <p:extLst>
      <p:ext uri="{19B8F6BF-5375-455C-9EA6-DF929625EA0E}">
        <p15:presenceInfo xmlns:p15="http://schemas.microsoft.com/office/powerpoint/2012/main" userId="S-1-5-21-2015846570-11164191-355810188-18966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FCC"/>
    <a:srgbClr val="1478C6"/>
    <a:srgbClr val="013284"/>
    <a:srgbClr val="34016E"/>
    <a:srgbClr val="F38908"/>
    <a:srgbClr val="E0231F"/>
    <a:srgbClr val="435362"/>
    <a:srgbClr val="97A2AC"/>
    <a:srgbClr val="3BB2E4"/>
    <a:srgbClr val="8D14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490" autoAdjust="0"/>
  </p:normalViewPr>
  <p:slideViewPr>
    <p:cSldViewPr snapToGrid="0">
      <p:cViewPr varScale="1">
        <p:scale>
          <a:sx n="62" d="100"/>
          <a:sy n="62" d="100"/>
        </p:scale>
        <p:origin x="828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94E605-9716-4126-A31B-9A131D02479A}" type="doc">
      <dgm:prSet loTypeId="urn:microsoft.com/office/officeart/2005/8/layout/cycle6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DC464D4-77E3-41A6-9E85-ABDC4BC3DA62}">
      <dgm:prSet phldrT="[Text]" custT="1"/>
      <dgm:spPr>
        <a:solidFill>
          <a:srgbClr val="013284"/>
        </a:solidFill>
      </dgm:spPr>
      <dgm:t>
        <a:bodyPr/>
        <a:lstStyle/>
        <a:p>
          <a:r>
            <a:rPr lang="en-GB" sz="1400" dirty="0"/>
            <a:t>Research priorities</a:t>
          </a:r>
        </a:p>
      </dgm:t>
    </dgm:pt>
    <dgm:pt modelId="{D9C5C4E2-0C44-4A4A-ACA4-A7D70540074D}" type="parTrans" cxnId="{188CA4C3-F7BF-4CE5-ACA1-C4700F032D57}">
      <dgm:prSet/>
      <dgm:spPr/>
      <dgm:t>
        <a:bodyPr/>
        <a:lstStyle/>
        <a:p>
          <a:endParaRPr lang="en-GB"/>
        </a:p>
      </dgm:t>
    </dgm:pt>
    <dgm:pt modelId="{52196A6C-88E2-46B5-A6BA-CCA7B1F7613D}" type="sibTrans" cxnId="{188CA4C3-F7BF-4CE5-ACA1-C4700F032D57}">
      <dgm:prSet/>
      <dgm:spPr/>
      <dgm:t>
        <a:bodyPr/>
        <a:lstStyle/>
        <a:p>
          <a:endParaRPr lang="en-GB"/>
        </a:p>
      </dgm:t>
    </dgm:pt>
    <dgm:pt modelId="{6175D9ED-4647-4744-BB58-FE3689E1123E}">
      <dgm:prSet phldrT="[Text]" custT="1"/>
      <dgm:spPr>
        <a:solidFill>
          <a:srgbClr val="006FCC"/>
        </a:solidFill>
      </dgm:spPr>
      <dgm:t>
        <a:bodyPr/>
        <a:lstStyle/>
        <a:p>
          <a:r>
            <a:rPr lang="en-GB" sz="1400" dirty="0"/>
            <a:t>Research design</a:t>
          </a:r>
        </a:p>
      </dgm:t>
    </dgm:pt>
    <dgm:pt modelId="{D2CE2F0F-9668-4301-8CE4-A7E1F1BEF89D}" type="parTrans" cxnId="{9323491E-5430-4A95-B8F5-A778CEB03506}">
      <dgm:prSet/>
      <dgm:spPr/>
      <dgm:t>
        <a:bodyPr/>
        <a:lstStyle/>
        <a:p>
          <a:endParaRPr lang="en-GB"/>
        </a:p>
      </dgm:t>
    </dgm:pt>
    <dgm:pt modelId="{D032381D-EA81-44A6-A486-FF3CB3BE7A60}" type="sibTrans" cxnId="{9323491E-5430-4A95-B8F5-A778CEB03506}">
      <dgm:prSet/>
      <dgm:spPr/>
      <dgm:t>
        <a:bodyPr/>
        <a:lstStyle/>
        <a:p>
          <a:endParaRPr lang="en-GB"/>
        </a:p>
      </dgm:t>
    </dgm:pt>
    <dgm:pt modelId="{35842A59-0042-4B95-B9D9-685AA3A5311B}">
      <dgm:prSet phldrT="[Text]" custT="1"/>
      <dgm:spPr>
        <a:solidFill>
          <a:srgbClr val="3BB2E4"/>
        </a:solidFill>
      </dgm:spPr>
      <dgm:t>
        <a:bodyPr/>
        <a:lstStyle/>
        <a:p>
          <a:r>
            <a:rPr lang="en-GB" sz="1400" dirty="0"/>
            <a:t>Grant development  &amp; funding</a:t>
          </a:r>
        </a:p>
      </dgm:t>
    </dgm:pt>
    <dgm:pt modelId="{9AD48193-0A17-4931-A6C3-DBAFF496C1DC}" type="parTrans" cxnId="{2A570535-30B9-4745-AD2E-1981393DD981}">
      <dgm:prSet/>
      <dgm:spPr/>
      <dgm:t>
        <a:bodyPr/>
        <a:lstStyle/>
        <a:p>
          <a:endParaRPr lang="en-GB"/>
        </a:p>
      </dgm:t>
    </dgm:pt>
    <dgm:pt modelId="{BACF1935-5243-4119-9CE8-81BEC834D5D6}" type="sibTrans" cxnId="{2A570535-30B9-4745-AD2E-1981393DD981}">
      <dgm:prSet/>
      <dgm:spPr/>
      <dgm:t>
        <a:bodyPr/>
        <a:lstStyle/>
        <a:p>
          <a:endParaRPr lang="en-GB"/>
        </a:p>
      </dgm:t>
    </dgm:pt>
    <dgm:pt modelId="{61B0E822-9D82-4E90-AF3E-9849E5B0D296}">
      <dgm:prSet phldrT="[Text]" custT="1"/>
      <dgm:spPr>
        <a:solidFill>
          <a:srgbClr val="00A5CD"/>
        </a:solidFill>
      </dgm:spPr>
      <dgm:t>
        <a:bodyPr/>
        <a:lstStyle/>
        <a:p>
          <a:r>
            <a:rPr lang="en-GB" sz="1400" dirty="0"/>
            <a:t>Recruitment &amp; research delivery</a:t>
          </a:r>
        </a:p>
      </dgm:t>
    </dgm:pt>
    <dgm:pt modelId="{B6F929E7-5690-4703-A8A8-220D7E3AD678}" type="parTrans" cxnId="{A8B57416-9946-4D5D-89E1-C0B1B1387F18}">
      <dgm:prSet/>
      <dgm:spPr/>
      <dgm:t>
        <a:bodyPr/>
        <a:lstStyle/>
        <a:p>
          <a:endParaRPr lang="en-GB"/>
        </a:p>
      </dgm:t>
    </dgm:pt>
    <dgm:pt modelId="{7D0832E7-909F-433C-BE8E-9004EDF7A364}" type="sibTrans" cxnId="{A8B57416-9946-4D5D-89E1-C0B1B1387F18}">
      <dgm:prSet/>
      <dgm:spPr/>
      <dgm:t>
        <a:bodyPr/>
        <a:lstStyle/>
        <a:p>
          <a:endParaRPr lang="en-GB"/>
        </a:p>
      </dgm:t>
    </dgm:pt>
    <dgm:pt modelId="{60A68206-ECAF-4981-9F89-339EE15AF668}">
      <dgm:prSet phldrT="[Text]" custT="1"/>
      <dgm:spPr>
        <a:solidFill>
          <a:srgbClr val="97A2AC"/>
        </a:solidFill>
      </dgm:spPr>
      <dgm:t>
        <a:bodyPr/>
        <a:lstStyle/>
        <a:p>
          <a:r>
            <a:rPr lang="en-GB" sz="1400" dirty="0"/>
            <a:t>Analysing &amp; interpreting results</a:t>
          </a:r>
        </a:p>
      </dgm:t>
    </dgm:pt>
    <dgm:pt modelId="{BBFC02FB-698D-472E-A3F2-9866012F0A8F}" type="parTrans" cxnId="{C0A5005C-CA27-404D-9CE8-00ED5F6E3E3B}">
      <dgm:prSet/>
      <dgm:spPr/>
      <dgm:t>
        <a:bodyPr/>
        <a:lstStyle/>
        <a:p>
          <a:endParaRPr lang="en-GB"/>
        </a:p>
      </dgm:t>
    </dgm:pt>
    <dgm:pt modelId="{DC667E60-DDC8-4969-BD6A-A0FA02E9DDD1}" type="sibTrans" cxnId="{C0A5005C-CA27-404D-9CE8-00ED5F6E3E3B}">
      <dgm:prSet/>
      <dgm:spPr/>
      <dgm:t>
        <a:bodyPr/>
        <a:lstStyle/>
        <a:p>
          <a:endParaRPr lang="en-GB"/>
        </a:p>
      </dgm:t>
    </dgm:pt>
    <dgm:pt modelId="{04CFD128-FC75-429A-A74A-46F2A1AD6C9F}">
      <dgm:prSet custT="1"/>
      <dgm:spPr>
        <a:solidFill>
          <a:srgbClr val="435362"/>
        </a:solidFill>
      </dgm:spPr>
      <dgm:t>
        <a:bodyPr/>
        <a:lstStyle/>
        <a:p>
          <a:r>
            <a:rPr lang="en-GB" sz="1400" dirty="0"/>
            <a:t>Dissemination</a:t>
          </a:r>
        </a:p>
      </dgm:t>
    </dgm:pt>
    <dgm:pt modelId="{3D8E81E0-E29E-4595-98BD-B9A51977729F}" type="parTrans" cxnId="{2F7E4710-87EE-4A3C-B171-D4E7F4E26BDA}">
      <dgm:prSet/>
      <dgm:spPr/>
      <dgm:t>
        <a:bodyPr/>
        <a:lstStyle/>
        <a:p>
          <a:endParaRPr lang="en-GB"/>
        </a:p>
      </dgm:t>
    </dgm:pt>
    <dgm:pt modelId="{04DD2199-F7AC-4926-9EAD-83AE744BE4C6}" type="sibTrans" cxnId="{2F7E4710-87EE-4A3C-B171-D4E7F4E26BDA}">
      <dgm:prSet/>
      <dgm:spPr/>
      <dgm:t>
        <a:bodyPr/>
        <a:lstStyle/>
        <a:p>
          <a:endParaRPr lang="en-GB"/>
        </a:p>
      </dgm:t>
    </dgm:pt>
    <dgm:pt modelId="{30F848D2-B801-4C08-8A8F-980262F687A5}">
      <dgm:prSet custT="1"/>
      <dgm:spPr>
        <a:solidFill>
          <a:srgbClr val="00A09A"/>
        </a:solidFill>
      </dgm:spPr>
      <dgm:t>
        <a:bodyPr/>
        <a:lstStyle/>
        <a:p>
          <a:r>
            <a:rPr lang="en-GB" sz="1400" dirty="0"/>
            <a:t>Implementation</a:t>
          </a:r>
        </a:p>
      </dgm:t>
    </dgm:pt>
    <dgm:pt modelId="{A72BC3C5-A833-4478-A595-058FD81DA825}" type="parTrans" cxnId="{A81AB273-0EAB-4293-92A5-3A3A67678274}">
      <dgm:prSet/>
      <dgm:spPr/>
      <dgm:t>
        <a:bodyPr/>
        <a:lstStyle/>
        <a:p>
          <a:endParaRPr lang="en-GB"/>
        </a:p>
      </dgm:t>
    </dgm:pt>
    <dgm:pt modelId="{1B0DC0EE-A637-480A-9781-06975ECC1C87}" type="sibTrans" cxnId="{A81AB273-0EAB-4293-92A5-3A3A67678274}">
      <dgm:prSet/>
      <dgm:spPr/>
      <dgm:t>
        <a:bodyPr/>
        <a:lstStyle/>
        <a:p>
          <a:endParaRPr lang="en-GB"/>
        </a:p>
      </dgm:t>
    </dgm:pt>
    <dgm:pt modelId="{EFDAAE3C-CCD5-40A1-BB70-B8B166362D81}">
      <dgm:prSet custT="1"/>
      <dgm:spPr>
        <a:solidFill>
          <a:srgbClr val="016548"/>
        </a:solidFill>
      </dgm:spPr>
      <dgm:t>
        <a:bodyPr/>
        <a:lstStyle/>
        <a:p>
          <a:r>
            <a:rPr lang="en-GB" sz="1400" dirty="0"/>
            <a:t>Evaluation</a:t>
          </a:r>
          <a:endParaRPr lang="en-GB" sz="1600" dirty="0"/>
        </a:p>
      </dgm:t>
    </dgm:pt>
    <dgm:pt modelId="{03017932-6479-4FD3-A757-26DE51704EFC}" type="parTrans" cxnId="{3249E4DB-799B-48E3-A273-4130B1073695}">
      <dgm:prSet/>
      <dgm:spPr/>
      <dgm:t>
        <a:bodyPr/>
        <a:lstStyle/>
        <a:p>
          <a:endParaRPr lang="en-GB"/>
        </a:p>
      </dgm:t>
    </dgm:pt>
    <dgm:pt modelId="{E0F94465-5F5B-4A54-9743-4DFA67411BA1}" type="sibTrans" cxnId="{3249E4DB-799B-48E3-A273-4130B1073695}">
      <dgm:prSet/>
      <dgm:spPr/>
      <dgm:t>
        <a:bodyPr/>
        <a:lstStyle/>
        <a:p>
          <a:endParaRPr lang="en-GB"/>
        </a:p>
      </dgm:t>
    </dgm:pt>
    <dgm:pt modelId="{ADFE3336-2340-4329-A3ED-6976D7CA6BD0}" type="pres">
      <dgm:prSet presAssocID="{0494E605-9716-4126-A31B-9A131D02479A}" presName="cycle" presStyleCnt="0">
        <dgm:presLayoutVars>
          <dgm:dir/>
          <dgm:resizeHandles val="exact"/>
        </dgm:presLayoutVars>
      </dgm:prSet>
      <dgm:spPr/>
    </dgm:pt>
    <dgm:pt modelId="{BE7C75F1-8F38-4070-876B-824D36A216CF}" type="pres">
      <dgm:prSet presAssocID="{6DC464D4-77E3-41A6-9E85-ABDC4BC3DA62}" presName="node" presStyleLbl="node1" presStyleIdx="0" presStyleCnt="8" custScaleX="161071" custRadScaleRad="99674">
        <dgm:presLayoutVars>
          <dgm:bulletEnabled val="1"/>
        </dgm:presLayoutVars>
      </dgm:prSet>
      <dgm:spPr/>
    </dgm:pt>
    <dgm:pt modelId="{42EFF562-A15F-4A89-A9A5-35A053CFEC3A}" type="pres">
      <dgm:prSet presAssocID="{6DC464D4-77E3-41A6-9E85-ABDC4BC3DA62}" presName="spNode" presStyleCnt="0"/>
      <dgm:spPr/>
    </dgm:pt>
    <dgm:pt modelId="{6E817F58-655F-4014-AF85-1F6BB4700C7D}" type="pres">
      <dgm:prSet presAssocID="{52196A6C-88E2-46B5-A6BA-CCA7B1F7613D}" presName="sibTrans" presStyleLbl="sibTrans1D1" presStyleIdx="0" presStyleCnt="8"/>
      <dgm:spPr/>
    </dgm:pt>
    <dgm:pt modelId="{17CC439D-7FA4-4D77-B74C-65E75A7A8CE4}" type="pres">
      <dgm:prSet presAssocID="{6175D9ED-4647-4744-BB58-FE3689E1123E}" presName="node" presStyleLbl="node1" presStyleIdx="1" presStyleCnt="8" custScaleX="157934" custRadScaleRad="98939" custRadScaleInc="-819">
        <dgm:presLayoutVars>
          <dgm:bulletEnabled val="1"/>
        </dgm:presLayoutVars>
      </dgm:prSet>
      <dgm:spPr/>
    </dgm:pt>
    <dgm:pt modelId="{6ED484E7-DFFC-4701-ACA7-6D62C10F3A74}" type="pres">
      <dgm:prSet presAssocID="{6175D9ED-4647-4744-BB58-FE3689E1123E}" presName="spNode" presStyleCnt="0"/>
      <dgm:spPr/>
    </dgm:pt>
    <dgm:pt modelId="{4872C926-3F9B-4E80-BA59-530E5802594C}" type="pres">
      <dgm:prSet presAssocID="{D032381D-EA81-44A6-A486-FF3CB3BE7A60}" presName="sibTrans" presStyleLbl="sibTrans1D1" presStyleIdx="1" presStyleCnt="8"/>
      <dgm:spPr/>
    </dgm:pt>
    <dgm:pt modelId="{F98B99CD-066F-4A56-9CB9-7B895A291622}" type="pres">
      <dgm:prSet presAssocID="{35842A59-0042-4B95-B9D9-685AA3A5311B}" presName="node" presStyleLbl="node1" presStyleIdx="2" presStyleCnt="8" custScaleX="155139" custScaleY="132844" custRadScaleRad="102305" custRadScaleInc="1495">
        <dgm:presLayoutVars>
          <dgm:bulletEnabled val="1"/>
        </dgm:presLayoutVars>
      </dgm:prSet>
      <dgm:spPr/>
    </dgm:pt>
    <dgm:pt modelId="{C2C3230D-2E7C-4F6F-929C-F677C69095FC}" type="pres">
      <dgm:prSet presAssocID="{35842A59-0042-4B95-B9D9-685AA3A5311B}" presName="spNode" presStyleCnt="0"/>
      <dgm:spPr/>
    </dgm:pt>
    <dgm:pt modelId="{A7725540-FA56-42C0-A8B3-0F53A9AFBAFD}" type="pres">
      <dgm:prSet presAssocID="{BACF1935-5243-4119-9CE8-81BEC834D5D6}" presName="sibTrans" presStyleLbl="sibTrans1D1" presStyleIdx="2" presStyleCnt="8"/>
      <dgm:spPr/>
    </dgm:pt>
    <dgm:pt modelId="{C8836733-45AC-40B9-878A-E9BA4C0F8A16}" type="pres">
      <dgm:prSet presAssocID="{61B0E822-9D82-4E90-AF3E-9849E5B0D296}" presName="node" presStyleLbl="node1" presStyleIdx="3" presStyleCnt="8" custScaleX="171839" custRadScaleRad="102367" custRadScaleInc="-39849">
        <dgm:presLayoutVars>
          <dgm:bulletEnabled val="1"/>
        </dgm:presLayoutVars>
      </dgm:prSet>
      <dgm:spPr/>
    </dgm:pt>
    <dgm:pt modelId="{4DD38CC3-D3C6-4D4C-9A50-CC7CABAFB78E}" type="pres">
      <dgm:prSet presAssocID="{61B0E822-9D82-4E90-AF3E-9849E5B0D296}" presName="spNode" presStyleCnt="0"/>
      <dgm:spPr/>
    </dgm:pt>
    <dgm:pt modelId="{83EED88F-3EAC-460D-9BFB-8B0DD3B9C414}" type="pres">
      <dgm:prSet presAssocID="{7D0832E7-909F-433C-BE8E-9004EDF7A364}" presName="sibTrans" presStyleLbl="sibTrans1D1" presStyleIdx="3" presStyleCnt="8"/>
      <dgm:spPr/>
    </dgm:pt>
    <dgm:pt modelId="{2B305A24-F456-4F07-9E33-F8D8F44E0391}" type="pres">
      <dgm:prSet presAssocID="{60A68206-ECAF-4981-9F89-339EE15AF668}" presName="node" presStyleLbl="node1" presStyleIdx="4" presStyleCnt="8" custScaleX="149847" custScaleY="143134" custRadScaleRad="100433" custRadScaleInc="-17662">
        <dgm:presLayoutVars>
          <dgm:bulletEnabled val="1"/>
        </dgm:presLayoutVars>
      </dgm:prSet>
      <dgm:spPr/>
    </dgm:pt>
    <dgm:pt modelId="{DE69C7FA-7E7F-4118-BBB9-F30D244C31AE}" type="pres">
      <dgm:prSet presAssocID="{60A68206-ECAF-4981-9F89-339EE15AF668}" presName="spNode" presStyleCnt="0"/>
      <dgm:spPr/>
    </dgm:pt>
    <dgm:pt modelId="{750F1B3A-B0E6-4598-BFF4-839C86B5C5D9}" type="pres">
      <dgm:prSet presAssocID="{DC667E60-DDC8-4969-BD6A-A0FA02E9DDD1}" presName="sibTrans" presStyleLbl="sibTrans1D1" presStyleIdx="4" presStyleCnt="8"/>
      <dgm:spPr/>
    </dgm:pt>
    <dgm:pt modelId="{9963C9DB-6C01-49A0-AAC4-5AF33E0A4215}" type="pres">
      <dgm:prSet presAssocID="{04CFD128-FC75-429A-A74A-46F2A1AD6C9F}" presName="node" presStyleLbl="node1" presStyleIdx="5" presStyleCnt="8" custScaleX="156050" custRadScaleRad="100231" custRadScaleInc="-878">
        <dgm:presLayoutVars>
          <dgm:bulletEnabled val="1"/>
        </dgm:presLayoutVars>
      </dgm:prSet>
      <dgm:spPr/>
    </dgm:pt>
    <dgm:pt modelId="{95FB2547-8118-4F03-BC69-658D3B08DA1E}" type="pres">
      <dgm:prSet presAssocID="{04CFD128-FC75-429A-A74A-46F2A1AD6C9F}" presName="spNode" presStyleCnt="0"/>
      <dgm:spPr/>
    </dgm:pt>
    <dgm:pt modelId="{BA90E56A-5E80-4ACF-AC87-D71521C3862F}" type="pres">
      <dgm:prSet presAssocID="{04DD2199-F7AC-4926-9EAD-83AE744BE4C6}" presName="sibTrans" presStyleLbl="sibTrans1D1" presStyleIdx="5" presStyleCnt="8"/>
      <dgm:spPr/>
    </dgm:pt>
    <dgm:pt modelId="{5DD88F05-EDE4-4268-9EB9-EE4E5DD64A63}" type="pres">
      <dgm:prSet presAssocID="{30F848D2-B801-4C08-8A8F-980262F687A5}" presName="node" presStyleLbl="node1" presStyleIdx="6" presStyleCnt="8" custScaleX="174847">
        <dgm:presLayoutVars>
          <dgm:bulletEnabled val="1"/>
        </dgm:presLayoutVars>
      </dgm:prSet>
      <dgm:spPr/>
    </dgm:pt>
    <dgm:pt modelId="{A404C420-3A2A-4812-A5BC-5DA505AD6E35}" type="pres">
      <dgm:prSet presAssocID="{30F848D2-B801-4C08-8A8F-980262F687A5}" presName="spNode" presStyleCnt="0"/>
      <dgm:spPr/>
    </dgm:pt>
    <dgm:pt modelId="{51DEBE21-49FF-4450-BF32-9BF70771853E}" type="pres">
      <dgm:prSet presAssocID="{1B0DC0EE-A637-480A-9781-06975ECC1C87}" presName="sibTrans" presStyleLbl="sibTrans1D1" presStyleIdx="6" presStyleCnt="8"/>
      <dgm:spPr/>
    </dgm:pt>
    <dgm:pt modelId="{70D9925D-9405-45C0-BEFC-FAE865A67304}" type="pres">
      <dgm:prSet presAssocID="{EFDAAE3C-CCD5-40A1-BB70-B8B166362D81}" presName="node" presStyleLbl="node1" presStyleIdx="7" presStyleCnt="8" custScaleX="158236">
        <dgm:presLayoutVars>
          <dgm:bulletEnabled val="1"/>
        </dgm:presLayoutVars>
      </dgm:prSet>
      <dgm:spPr/>
    </dgm:pt>
    <dgm:pt modelId="{B48CC40F-9E4F-4F00-9114-4A35D5D081A1}" type="pres">
      <dgm:prSet presAssocID="{EFDAAE3C-CCD5-40A1-BB70-B8B166362D81}" presName="spNode" presStyleCnt="0"/>
      <dgm:spPr/>
    </dgm:pt>
    <dgm:pt modelId="{CC51CB71-2F85-4A58-A243-39B32AA2ADE6}" type="pres">
      <dgm:prSet presAssocID="{E0F94465-5F5B-4A54-9743-4DFA67411BA1}" presName="sibTrans" presStyleLbl="sibTrans1D1" presStyleIdx="7" presStyleCnt="8"/>
      <dgm:spPr/>
    </dgm:pt>
  </dgm:ptLst>
  <dgm:cxnLst>
    <dgm:cxn modelId="{2F7E4710-87EE-4A3C-B171-D4E7F4E26BDA}" srcId="{0494E605-9716-4126-A31B-9A131D02479A}" destId="{04CFD128-FC75-429A-A74A-46F2A1AD6C9F}" srcOrd="5" destOrd="0" parTransId="{3D8E81E0-E29E-4595-98BD-B9A51977729F}" sibTransId="{04DD2199-F7AC-4926-9EAD-83AE744BE4C6}"/>
    <dgm:cxn modelId="{20C67315-B699-415C-A97A-3D73E01EED90}" type="presOf" srcId="{61B0E822-9D82-4E90-AF3E-9849E5B0D296}" destId="{C8836733-45AC-40B9-878A-E9BA4C0F8A16}" srcOrd="0" destOrd="0" presId="urn:microsoft.com/office/officeart/2005/8/layout/cycle6"/>
    <dgm:cxn modelId="{A8B57416-9946-4D5D-89E1-C0B1B1387F18}" srcId="{0494E605-9716-4126-A31B-9A131D02479A}" destId="{61B0E822-9D82-4E90-AF3E-9849E5B0D296}" srcOrd="3" destOrd="0" parTransId="{B6F929E7-5690-4703-A8A8-220D7E3AD678}" sibTransId="{7D0832E7-909F-433C-BE8E-9004EDF7A364}"/>
    <dgm:cxn modelId="{9323491E-5430-4A95-B8F5-A778CEB03506}" srcId="{0494E605-9716-4126-A31B-9A131D02479A}" destId="{6175D9ED-4647-4744-BB58-FE3689E1123E}" srcOrd="1" destOrd="0" parTransId="{D2CE2F0F-9668-4301-8CE4-A7E1F1BEF89D}" sibTransId="{D032381D-EA81-44A6-A486-FF3CB3BE7A60}"/>
    <dgm:cxn modelId="{E30A8526-A9AB-4FBD-97CA-DCE0CAF3E1A7}" type="presOf" srcId="{1B0DC0EE-A637-480A-9781-06975ECC1C87}" destId="{51DEBE21-49FF-4450-BF32-9BF70771853E}" srcOrd="0" destOrd="0" presId="urn:microsoft.com/office/officeart/2005/8/layout/cycle6"/>
    <dgm:cxn modelId="{DC7AD226-783D-4CD7-88DD-1E440EA403DC}" type="presOf" srcId="{0494E605-9716-4126-A31B-9A131D02479A}" destId="{ADFE3336-2340-4329-A3ED-6976D7CA6BD0}" srcOrd="0" destOrd="0" presId="urn:microsoft.com/office/officeart/2005/8/layout/cycle6"/>
    <dgm:cxn modelId="{A060A129-8D3D-4DD0-BF66-330814E90327}" type="presOf" srcId="{04CFD128-FC75-429A-A74A-46F2A1AD6C9F}" destId="{9963C9DB-6C01-49A0-AAC4-5AF33E0A4215}" srcOrd="0" destOrd="0" presId="urn:microsoft.com/office/officeart/2005/8/layout/cycle6"/>
    <dgm:cxn modelId="{BF93BE2F-43C6-4906-9EE0-CD88B9C712A7}" type="presOf" srcId="{60A68206-ECAF-4981-9F89-339EE15AF668}" destId="{2B305A24-F456-4F07-9E33-F8D8F44E0391}" srcOrd="0" destOrd="0" presId="urn:microsoft.com/office/officeart/2005/8/layout/cycle6"/>
    <dgm:cxn modelId="{2A570535-30B9-4745-AD2E-1981393DD981}" srcId="{0494E605-9716-4126-A31B-9A131D02479A}" destId="{35842A59-0042-4B95-B9D9-685AA3A5311B}" srcOrd="2" destOrd="0" parTransId="{9AD48193-0A17-4931-A6C3-DBAFF496C1DC}" sibTransId="{BACF1935-5243-4119-9CE8-81BEC834D5D6}"/>
    <dgm:cxn modelId="{3F58FC37-0C65-459B-A99E-7BF16462E513}" type="presOf" srcId="{52196A6C-88E2-46B5-A6BA-CCA7B1F7613D}" destId="{6E817F58-655F-4014-AF85-1F6BB4700C7D}" srcOrd="0" destOrd="0" presId="urn:microsoft.com/office/officeart/2005/8/layout/cycle6"/>
    <dgm:cxn modelId="{4CA62C3D-AC6B-4FDE-B851-AE94C1ADDBAE}" type="presOf" srcId="{6DC464D4-77E3-41A6-9E85-ABDC4BC3DA62}" destId="{BE7C75F1-8F38-4070-876B-824D36A216CF}" srcOrd="0" destOrd="0" presId="urn:microsoft.com/office/officeart/2005/8/layout/cycle6"/>
    <dgm:cxn modelId="{C0A5005C-CA27-404D-9CE8-00ED5F6E3E3B}" srcId="{0494E605-9716-4126-A31B-9A131D02479A}" destId="{60A68206-ECAF-4981-9F89-339EE15AF668}" srcOrd="4" destOrd="0" parTransId="{BBFC02FB-698D-472E-A3F2-9866012F0A8F}" sibTransId="{DC667E60-DDC8-4969-BD6A-A0FA02E9DDD1}"/>
    <dgm:cxn modelId="{300C995E-D484-40CC-8759-B8A118317005}" type="presOf" srcId="{6175D9ED-4647-4744-BB58-FE3689E1123E}" destId="{17CC439D-7FA4-4D77-B74C-65E75A7A8CE4}" srcOrd="0" destOrd="0" presId="urn:microsoft.com/office/officeart/2005/8/layout/cycle6"/>
    <dgm:cxn modelId="{F4DE5B60-95B4-4888-AD88-2BCD48FBD761}" type="presOf" srcId="{04DD2199-F7AC-4926-9EAD-83AE744BE4C6}" destId="{BA90E56A-5E80-4ACF-AC87-D71521C3862F}" srcOrd="0" destOrd="0" presId="urn:microsoft.com/office/officeart/2005/8/layout/cycle6"/>
    <dgm:cxn modelId="{3CDB1E43-2FFF-4E32-A2F5-174F3C406D55}" type="presOf" srcId="{EFDAAE3C-CCD5-40A1-BB70-B8B166362D81}" destId="{70D9925D-9405-45C0-BEFC-FAE865A67304}" srcOrd="0" destOrd="0" presId="urn:microsoft.com/office/officeart/2005/8/layout/cycle6"/>
    <dgm:cxn modelId="{A81AB273-0EAB-4293-92A5-3A3A67678274}" srcId="{0494E605-9716-4126-A31B-9A131D02479A}" destId="{30F848D2-B801-4C08-8A8F-980262F687A5}" srcOrd="6" destOrd="0" parTransId="{A72BC3C5-A833-4478-A595-058FD81DA825}" sibTransId="{1B0DC0EE-A637-480A-9781-06975ECC1C87}"/>
    <dgm:cxn modelId="{69103B57-1090-4337-B952-5E020572F2A3}" type="presOf" srcId="{D032381D-EA81-44A6-A486-FF3CB3BE7A60}" destId="{4872C926-3F9B-4E80-BA59-530E5802594C}" srcOrd="0" destOrd="0" presId="urn:microsoft.com/office/officeart/2005/8/layout/cycle6"/>
    <dgm:cxn modelId="{A9564988-AA1C-470D-A85E-E3A1801A6FD7}" type="presOf" srcId="{DC667E60-DDC8-4969-BD6A-A0FA02E9DDD1}" destId="{750F1B3A-B0E6-4598-BFF4-839C86B5C5D9}" srcOrd="0" destOrd="0" presId="urn:microsoft.com/office/officeart/2005/8/layout/cycle6"/>
    <dgm:cxn modelId="{42FFFE8D-8A81-422D-9167-BD3566712F40}" type="presOf" srcId="{E0F94465-5F5B-4A54-9743-4DFA67411BA1}" destId="{CC51CB71-2F85-4A58-A243-39B32AA2ADE6}" srcOrd="0" destOrd="0" presId="urn:microsoft.com/office/officeart/2005/8/layout/cycle6"/>
    <dgm:cxn modelId="{9632849C-18E0-4697-A5A9-5F1514FB9F6A}" type="presOf" srcId="{30F848D2-B801-4C08-8A8F-980262F687A5}" destId="{5DD88F05-EDE4-4268-9EB9-EE4E5DD64A63}" srcOrd="0" destOrd="0" presId="urn:microsoft.com/office/officeart/2005/8/layout/cycle6"/>
    <dgm:cxn modelId="{B49FD0AD-A1FA-4831-BAD4-135CE3DD7D52}" type="presOf" srcId="{BACF1935-5243-4119-9CE8-81BEC834D5D6}" destId="{A7725540-FA56-42C0-A8B3-0F53A9AFBAFD}" srcOrd="0" destOrd="0" presId="urn:microsoft.com/office/officeart/2005/8/layout/cycle6"/>
    <dgm:cxn modelId="{188CA4C3-F7BF-4CE5-ACA1-C4700F032D57}" srcId="{0494E605-9716-4126-A31B-9A131D02479A}" destId="{6DC464D4-77E3-41A6-9E85-ABDC4BC3DA62}" srcOrd="0" destOrd="0" parTransId="{D9C5C4E2-0C44-4A4A-ACA4-A7D70540074D}" sibTransId="{52196A6C-88E2-46B5-A6BA-CCA7B1F7613D}"/>
    <dgm:cxn modelId="{266D01C7-D5BD-4C16-908D-5FE8EDEEAC4D}" type="presOf" srcId="{35842A59-0042-4B95-B9D9-685AA3A5311B}" destId="{F98B99CD-066F-4A56-9CB9-7B895A291622}" srcOrd="0" destOrd="0" presId="urn:microsoft.com/office/officeart/2005/8/layout/cycle6"/>
    <dgm:cxn modelId="{BE0310CE-1796-4D9D-959C-68E0394D0D26}" type="presOf" srcId="{7D0832E7-909F-433C-BE8E-9004EDF7A364}" destId="{83EED88F-3EAC-460D-9BFB-8B0DD3B9C414}" srcOrd="0" destOrd="0" presId="urn:microsoft.com/office/officeart/2005/8/layout/cycle6"/>
    <dgm:cxn modelId="{3249E4DB-799B-48E3-A273-4130B1073695}" srcId="{0494E605-9716-4126-A31B-9A131D02479A}" destId="{EFDAAE3C-CCD5-40A1-BB70-B8B166362D81}" srcOrd="7" destOrd="0" parTransId="{03017932-6479-4FD3-A757-26DE51704EFC}" sibTransId="{E0F94465-5F5B-4A54-9743-4DFA67411BA1}"/>
    <dgm:cxn modelId="{305D61BE-02A0-42CC-B007-FDDC689AEE2A}" type="presParOf" srcId="{ADFE3336-2340-4329-A3ED-6976D7CA6BD0}" destId="{BE7C75F1-8F38-4070-876B-824D36A216CF}" srcOrd="0" destOrd="0" presId="urn:microsoft.com/office/officeart/2005/8/layout/cycle6"/>
    <dgm:cxn modelId="{27F25CA6-AD71-41BF-A3C2-DE1F8703E3ED}" type="presParOf" srcId="{ADFE3336-2340-4329-A3ED-6976D7CA6BD0}" destId="{42EFF562-A15F-4A89-A9A5-35A053CFEC3A}" srcOrd="1" destOrd="0" presId="urn:microsoft.com/office/officeart/2005/8/layout/cycle6"/>
    <dgm:cxn modelId="{B4E3502F-1F75-49CF-8213-F9CBC42EE451}" type="presParOf" srcId="{ADFE3336-2340-4329-A3ED-6976D7CA6BD0}" destId="{6E817F58-655F-4014-AF85-1F6BB4700C7D}" srcOrd="2" destOrd="0" presId="urn:microsoft.com/office/officeart/2005/8/layout/cycle6"/>
    <dgm:cxn modelId="{45D3F7B7-3793-4EA6-ADE5-607C436FA68F}" type="presParOf" srcId="{ADFE3336-2340-4329-A3ED-6976D7CA6BD0}" destId="{17CC439D-7FA4-4D77-B74C-65E75A7A8CE4}" srcOrd="3" destOrd="0" presId="urn:microsoft.com/office/officeart/2005/8/layout/cycle6"/>
    <dgm:cxn modelId="{1C8B7F8D-0F53-4A4A-ADF0-95BAC8230A02}" type="presParOf" srcId="{ADFE3336-2340-4329-A3ED-6976D7CA6BD0}" destId="{6ED484E7-DFFC-4701-ACA7-6D62C10F3A74}" srcOrd="4" destOrd="0" presId="urn:microsoft.com/office/officeart/2005/8/layout/cycle6"/>
    <dgm:cxn modelId="{649283B8-0181-47B6-9BC3-E3B95F2282CF}" type="presParOf" srcId="{ADFE3336-2340-4329-A3ED-6976D7CA6BD0}" destId="{4872C926-3F9B-4E80-BA59-530E5802594C}" srcOrd="5" destOrd="0" presId="urn:microsoft.com/office/officeart/2005/8/layout/cycle6"/>
    <dgm:cxn modelId="{CE31F418-1DFA-4E1E-8DB3-C8E0ED2D3DC9}" type="presParOf" srcId="{ADFE3336-2340-4329-A3ED-6976D7CA6BD0}" destId="{F98B99CD-066F-4A56-9CB9-7B895A291622}" srcOrd="6" destOrd="0" presId="urn:microsoft.com/office/officeart/2005/8/layout/cycle6"/>
    <dgm:cxn modelId="{E6BEF918-7997-4BDE-AE59-2CD3E1825F49}" type="presParOf" srcId="{ADFE3336-2340-4329-A3ED-6976D7CA6BD0}" destId="{C2C3230D-2E7C-4F6F-929C-F677C69095FC}" srcOrd="7" destOrd="0" presId="urn:microsoft.com/office/officeart/2005/8/layout/cycle6"/>
    <dgm:cxn modelId="{207E694F-3F5A-4AC1-8E0E-129BB9EC3CBF}" type="presParOf" srcId="{ADFE3336-2340-4329-A3ED-6976D7CA6BD0}" destId="{A7725540-FA56-42C0-A8B3-0F53A9AFBAFD}" srcOrd="8" destOrd="0" presId="urn:microsoft.com/office/officeart/2005/8/layout/cycle6"/>
    <dgm:cxn modelId="{97B2025E-D763-49B8-A088-570D237ABBC5}" type="presParOf" srcId="{ADFE3336-2340-4329-A3ED-6976D7CA6BD0}" destId="{C8836733-45AC-40B9-878A-E9BA4C0F8A16}" srcOrd="9" destOrd="0" presId="urn:microsoft.com/office/officeart/2005/8/layout/cycle6"/>
    <dgm:cxn modelId="{792C4207-B95E-4157-B1A1-173E7B7F2951}" type="presParOf" srcId="{ADFE3336-2340-4329-A3ED-6976D7CA6BD0}" destId="{4DD38CC3-D3C6-4D4C-9A50-CC7CABAFB78E}" srcOrd="10" destOrd="0" presId="urn:microsoft.com/office/officeart/2005/8/layout/cycle6"/>
    <dgm:cxn modelId="{6A517F27-5312-4FD1-AA13-602724ABA290}" type="presParOf" srcId="{ADFE3336-2340-4329-A3ED-6976D7CA6BD0}" destId="{83EED88F-3EAC-460D-9BFB-8B0DD3B9C414}" srcOrd="11" destOrd="0" presId="urn:microsoft.com/office/officeart/2005/8/layout/cycle6"/>
    <dgm:cxn modelId="{9404E69F-F1FB-4691-8597-1BCE96BC969C}" type="presParOf" srcId="{ADFE3336-2340-4329-A3ED-6976D7CA6BD0}" destId="{2B305A24-F456-4F07-9E33-F8D8F44E0391}" srcOrd="12" destOrd="0" presId="urn:microsoft.com/office/officeart/2005/8/layout/cycle6"/>
    <dgm:cxn modelId="{3CC831B1-5FBB-49F8-B974-44BCE1D12C54}" type="presParOf" srcId="{ADFE3336-2340-4329-A3ED-6976D7CA6BD0}" destId="{DE69C7FA-7E7F-4118-BBB9-F30D244C31AE}" srcOrd="13" destOrd="0" presId="urn:microsoft.com/office/officeart/2005/8/layout/cycle6"/>
    <dgm:cxn modelId="{45A1848C-ADC5-4E71-A359-CC80740E6C17}" type="presParOf" srcId="{ADFE3336-2340-4329-A3ED-6976D7CA6BD0}" destId="{750F1B3A-B0E6-4598-BFF4-839C86B5C5D9}" srcOrd="14" destOrd="0" presId="urn:microsoft.com/office/officeart/2005/8/layout/cycle6"/>
    <dgm:cxn modelId="{05E128E2-6B0A-4118-B2E4-750F34E46BCB}" type="presParOf" srcId="{ADFE3336-2340-4329-A3ED-6976D7CA6BD0}" destId="{9963C9DB-6C01-49A0-AAC4-5AF33E0A4215}" srcOrd="15" destOrd="0" presId="urn:microsoft.com/office/officeart/2005/8/layout/cycle6"/>
    <dgm:cxn modelId="{983EF49E-0447-4A4E-843D-94275C40F1E1}" type="presParOf" srcId="{ADFE3336-2340-4329-A3ED-6976D7CA6BD0}" destId="{95FB2547-8118-4F03-BC69-658D3B08DA1E}" srcOrd="16" destOrd="0" presId="urn:microsoft.com/office/officeart/2005/8/layout/cycle6"/>
    <dgm:cxn modelId="{FD3027AB-BA02-4CDA-AA9C-77338D20C6C1}" type="presParOf" srcId="{ADFE3336-2340-4329-A3ED-6976D7CA6BD0}" destId="{BA90E56A-5E80-4ACF-AC87-D71521C3862F}" srcOrd="17" destOrd="0" presId="urn:microsoft.com/office/officeart/2005/8/layout/cycle6"/>
    <dgm:cxn modelId="{499B5A89-400C-46CA-B613-D63F9936615D}" type="presParOf" srcId="{ADFE3336-2340-4329-A3ED-6976D7CA6BD0}" destId="{5DD88F05-EDE4-4268-9EB9-EE4E5DD64A63}" srcOrd="18" destOrd="0" presId="urn:microsoft.com/office/officeart/2005/8/layout/cycle6"/>
    <dgm:cxn modelId="{C764CFEE-BB90-4FC8-B6B1-1EB211823F41}" type="presParOf" srcId="{ADFE3336-2340-4329-A3ED-6976D7CA6BD0}" destId="{A404C420-3A2A-4812-A5BC-5DA505AD6E35}" srcOrd="19" destOrd="0" presId="urn:microsoft.com/office/officeart/2005/8/layout/cycle6"/>
    <dgm:cxn modelId="{B9D696AB-4063-4C8F-9448-BAA1C3557505}" type="presParOf" srcId="{ADFE3336-2340-4329-A3ED-6976D7CA6BD0}" destId="{51DEBE21-49FF-4450-BF32-9BF70771853E}" srcOrd="20" destOrd="0" presId="urn:microsoft.com/office/officeart/2005/8/layout/cycle6"/>
    <dgm:cxn modelId="{4E42DF3E-8440-4BA5-B39C-B87411693814}" type="presParOf" srcId="{ADFE3336-2340-4329-A3ED-6976D7CA6BD0}" destId="{70D9925D-9405-45C0-BEFC-FAE865A67304}" srcOrd="21" destOrd="0" presId="urn:microsoft.com/office/officeart/2005/8/layout/cycle6"/>
    <dgm:cxn modelId="{D64880D0-C5B9-4537-BCF6-54B2ED54AEBC}" type="presParOf" srcId="{ADFE3336-2340-4329-A3ED-6976D7CA6BD0}" destId="{B48CC40F-9E4F-4F00-9114-4A35D5D081A1}" srcOrd="22" destOrd="0" presId="urn:microsoft.com/office/officeart/2005/8/layout/cycle6"/>
    <dgm:cxn modelId="{15F8D906-BEDE-4DA3-ACEE-E127E1A45018}" type="presParOf" srcId="{ADFE3336-2340-4329-A3ED-6976D7CA6BD0}" destId="{CC51CB71-2F85-4A58-A243-39B32AA2ADE6}" srcOrd="23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4A70DB-5DAE-466F-93A1-633529507C37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</dgm:pt>
    <dgm:pt modelId="{041421E2-9428-437C-B3F8-651B6FE90EA5}">
      <dgm:prSet phldrT="[Text]" custT="1"/>
      <dgm:spPr>
        <a:solidFill>
          <a:srgbClr val="006FCC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4008" tIns="21336" rIns="21336" bIns="21336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NIHR Associate Principal Investigator</a:t>
          </a:r>
        </a:p>
      </dgm:t>
    </dgm:pt>
    <dgm:pt modelId="{B6D69740-E123-4054-A43A-1BADCA1C0385}" type="parTrans" cxnId="{819D4CF5-8F2F-4E5F-8BDC-CC34891A8E01}">
      <dgm:prSet/>
      <dgm:spPr/>
      <dgm:t>
        <a:bodyPr/>
        <a:lstStyle/>
        <a:p>
          <a:endParaRPr lang="en-GB"/>
        </a:p>
      </dgm:t>
    </dgm:pt>
    <dgm:pt modelId="{C2F69885-67AE-41E9-89D6-863905F517E9}" type="sibTrans" cxnId="{819D4CF5-8F2F-4E5F-8BDC-CC34891A8E01}">
      <dgm:prSet/>
      <dgm:spPr/>
      <dgm:t>
        <a:bodyPr/>
        <a:lstStyle/>
        <a:p>
          <a:endParaRPr lang="en-GB"/>
        </a:p>
      </dgm:t>
    </dgm:pt>
    <dgm:pt modelId="{FBA409F2-13C3-4855-82EB-72DE5206AAA6}">
      <dgm:prSet phldrT="[Text]" custT="1"/>
      <dgm:spPr>
        <a:solidFill>
          <a:srgbClr val="016548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GB" sz="16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Principal Investigator Research Delivery | Research Leaders Programme</a:t>
          </a:r>
          <a:endParaRPr lang="en-GB" sz="1600" u="none" strike="noStrike" kern="1200" dirty="0"/>
        </a:p>
      </dgm:t>
    </dgm:pt>
    <dgm:pt modelId="{D8A123D4-1D47-41F0-98E9-C85A076F1778}" type="parTrans" cxnId="{15C12A91-F8BA-428C-B689-BDD87422F005}">
      <dgm:prSet/>
      <dgm:spPr/>
      <dgm:t>
        <a:bodyPr/>
        <a:lstStyle/>
        <a:p>
          <a:endParaRPr lang="en-GB"/>
        </a:p>
      </dgm:t>
    </dgm:pt>
    <dgm:pt modelId="{EFB249C8-8EF3-455B-97AA-EDB7BE92FA7F}" type="sibTrans" cxnId="{15C12A91-F8BA-428C-B689-BDD87422F005}">
      <dgm:prSet/>
      <dgm:spPr/>
      <dgm:t>
        <a:bodyPr/>
        <a:lstStyle/>
        <a:p>
          <a:endParaRPr lang="en-GB"/>
        </a:p>
      </dgm:t>
    </dgm:pt>
    <dgm:pt modelId="{95999D87-BFC3-4066-BCA7-F5694018166F}" type="pres">
      <dgm:prSet presAssocID="{F84A70DB-5DAE-466F-93A1-633529507C37}" presName="Name0" presStyleCnt="0">
        <dgm:presLayoutVars>
          <dgm:dir/>
          <dgm:animLvl val="lvl"/>
          <dgm:resizeHandles val="exact"/>
        </dgm:presLayoutVars>
      </dgm:prSet>
      <dgm:spPr/>
    </dgm:pt>
    <dgm:pt modelId="{EC5FF76F-B94A-44DE-8A3F-55165DA38923}" type="pres">
      <dgm:prSet presAssocID="{041421E2-9428-437C-B3F8-651B6FE90EA5}" presName="parTxOnly" presStyleLbl="node1" presStyleIdx="0" presStyleCnt="2" custScaleX="33886" custLinFactNeighborX="47345" custLinFactNeighborY="93">
        <dgm:presLayoutVars>
          <dgm:chMax val="0"/>
          <dgm:chPref val="0"/>
          <dgm:bulletEnabled val="1"/>
        </dgm:presLayoutVars>
      </dgm:prSet>
      <dgm:spPr>
        <a:xfrm>
          <a:off x="1792256" y="0"/>
          <a:ext cx="3713612" cy="882108"/>
        </a:xfrm>
        <a:prstGeom prst="chevron">
          <a:avLst/>
        </a:prstGeom>
      </dgm:spPr>
    </dgm:pt>
    <dgm:pt modelId="{E762FE50-2802-4C97-BF0E-BF20187BA32C}" type="pres">
      <dgm:prSet presAssocID="{C2F69885-67AE-41E9-89D6-863905F517E9}" presName="parTxOnlySpace" presStyleCnt="0"/>
      <dgm:spPr/>
    </dgm:pt>
    <dgm:pt modelId="{354F4C12-A6F6-4D54-AF8D-304B78449887}" type="pres">
      <dgm:prSet presAssocID="{FBA409F2-13C3-4855-82EB-72DE5206AAA6}" presName="parTxOnly" presStyleLbl="node1" presStyleIdx="1" presStyleCnt="2" custScaleX="54372" custLinFactX="3400" custLinFactNeighborX="100000" custLinFactNeighborY="-177">
        <dgm:presLayoutVars>
          <dgm:chMax val="0"/>
          <dgm:chPref val="0"/>
          <dgm:bulletEnabled val="1"/>
        </dgm:presLayoutVars>
      </dgm:prSet>
      <dgm:spPr/>
    </dgm:pt>
  </dgm:ptLst>
  <dgm:cxnLst>
    <dgm:cxn modelId="{A1C0870B-78DB-48A2-B245-73D389F2780C}" type="presOf" srcId="{041421E2-9428-437C-B3F8-651B6FE90EA5}" destId="{EC5FF76F-B94A-44DE-8A3F-55165DA38923}" srcOrd="0" destOrd="0" presId="urn:microsoft.com/office/officeart/2005/8/layout/chevron1"/>
    <dgm:cxn modelId="{CDBC7090-684D-49E5-9FE3-060BAE816189}" type="presOf" srcId="{F84A70DB-5DAE-466F-93A1-633529507C37}" destId="{95999D87-BFC3-4066-BCA7-F5694018166F}" srcOrd="0" destOrd="0" presId="urn:microsoft.com/office/officeart/2005/8/layout/chevron1"/>
    <dgm:cxn modelId="{15C12A91-F8BA-428C-B689-BDD87422F005}" srcId="{F84A70DB-5DAE-466F-93A1-633529507C37}" destId="{FBA409F2-13C3-4855-82EB-72DE5206AAA6}" srcOrd="1" destOrd="0" parTransId="{D8A123D4-1D47-41F0-98E9-C85A076F1778}" sibTransId="{EFB249C8-8EF3-455B-97AA-EDB7BE92FA7F}"/>
    <dgm:cxn modelId="{16A710E0-0CBC-47E4-9584-333D0C58EBD1}" type="presOf" srcId="{FBA409F2-13C3-4855-82EB-72DE5206AAA6}" destId="{354F4C12-A6F6-4D54-AF8D-304B78449887}" srcOrd="0" destOrd="0" presId="urn:microsoft.com/office/officeart/2005/8/layout/chevron1"/>
    <dgm:cxn modelId="{819D4CF5-8F2F-4E5F-8BDC-CC34891A8E01}" srcId="{F84A70DB-5DAE-466F-93A1-633529507C37}" destId="{041421E2-9428-437C-B3F8-651B6FE90EA5}" srcOrd="0" destOrd="0" parTransId="{B6D69740-E123-4054-A43A-1BADCA1C0385}" sibTransId="{C2F69885-67AE-41E9-89D6-863905F517E9}"/>
    <dgm:cxn modelId="{C4CCD15E-C8E1-4B16-86B9-E87E2B7D8709}" type="presParOf" srcId="{95999D87-BFC3-4066-BCA7-F5694018166F}" destId="{EC5FF76F-B94A-44DE-8A3F-55165DA38923}" srcOrd="0" destOrd="0" presId="urn:microsoft.com/office/officeart/2005/8/layout/chevron1"/>
    <dgm:cxn modelId="{49155C97-343B-4F9E-B3FC-6749EDB8FDBB}" type="presParOf" srcId="{95999D87-BFC3-4066-BCA7-F5694018166F}" destId="{E762FE50-2802-4C97-BF0E-BF20187BA32C}" srcOrd="1" destOrd="0" presId="urn:microsoft.com/office/officeart/2005/8/layout/chevron1"/>
    <dgm:cxn modelId="{701B862A-2887-42ED-8F40-0FA945823FD7}" type="presParOf" srcId="{95999D87-BFC3-4066-BCA7-F5694018166F}" destId="{354F4C12-A6F6-4D54-AF8D-304B78449887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84A70DB-5DAE-466F-93A1-633529507C37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</dgm:pt>
    <dgm:pt modelId="{B43DB04B-28B8-4775-94E6-D02E8AEF59EF}">
      <dgm:prSet phldrT="[Text]" custT="1"/>
      <dgm:spPr>
        <a:solidFill>
          <a:srgbClr val="013284"/>
        </a:solidFill>
      </dgm:spPr>
      <dgm:t>
        <a:bodyPr/>
        <a:lstStyle/>
        <a:p>
          <a:r>
            <a:rPr lang="en-GB" sz="1600" dirty="0"/>
            <a:t>Pre-doctoral</a:t>
          </a:r>
        </a:p>
      </dgm:t>
    </dgm:pt>
    <dgm:pt modelId="{5A9F1ECE-5B63-439D-9217-99C05181061F}" type="parTrans" cxnId="{7DF07F00-E921-45AA-A5FA-9A5A5CA31929}">
      <dgm:prSet/>
      <dgm:spPr/>
      <dgm:t>
        <a:bodyPr/>
        <a:lstStyle/>
        <a:p>
          <a:endParaRPr lang="en-GB"/>
        </a:p>
      </dgm:t>
    </dgm:pt>
    <dgm:pt modelId="{7C58743D-FAC0-411B-B8A7-0B45A661A7B1}" type="sibTrans" cxnId="{7DF07F00-E921-45AA-A5FA-9A5A5CA31929}">
      <dgm:prSet/>
      <dgm:spPr/>
      <dgm:t>
        <a:bodyPr/>
        <a:lstStyle/>
        <a:p>
          <a:endParaRPr lang="en-GB"/>
        </a:p>
      </dgm:t>
    </dgm:pt>
    <dgm:pt modelId="{041421E2-9428-437C-B3F8-651B6FE90EA5}">
      <dgm:prSet phldrT="[Text]" custT="1"/>
      <dgm:spPr>
        <a:solidFill>
          <a:srgbClr val="006FCC"/>
        </a:solidFill>
      </dgm:spPr>
      <dgm:t>
        <a:bodyPr/>
        <a:lstStyle/>
        <a:p>
          <a:r>
            <a:rPr lang="en-GB" sz="1600" dirty="0"/>
            <a:t>Doctoral</a:t>
          </a:r>
        </a:p>
      </dgm:t>
    </dgm:pt>
    <dgm:pt modelId="{B6D69740-E123-4054-A43A-1BADCA1C0385}" type="parTrans" cxnId="{819D4CF5-8F2F-4E5F-8BDC-CC34891A8E01}">
      <dgm:prSet/>
      <dgm:spPr/>
      <dgm:t>
        <a:bodyPr/>
        <a:lstStyle/>
        <a:p>
          <a:endParaRPr lang="en-GB"/>
        </a:p>
      </dgm:t>
    </dgm:pt>
    <dgm:pt modelId="{C2F69885-67AE-41E9-89D6-863905F517E9}" type="sibTrans" cxnId="{819D4CF5-8F2F-4E5F-8BDC-CC34891A8E01}">
      <dgm:prSet/>
      <dgm:spPr/>
      <dgm:t>
        <a:bodyPr/>
        <a:lstStyle/>
        <a:p>
          <a:endParaRPr lang="en-GB"/>
        </a:p>
      </dgm:t>
    </dgm:pt>
    <dgm:pt modelId="{FBA409F2-13C3-4855-82EB-72DE5206AAA6}">
      <dgm:prSet phldrT="[Text]" custT="1"/>
      <dgm:spPr>
        <a:solidFill>
          <a:srgbClr val="016548"/>
        </a:solidFill>
      </dgm:spPr>
      <dgm:t>
        <a:bodyPr/>
        <a:lstStyle/>
        <a:p>
          <a:r>
            <a:rPr lang="en-GB" sz="1600" dirty="0"/>
            <a:t>Post doctoral</a:t>
          </a:r>
          <a:endParaRPr lang="en-GB" sz="1600" strike="sngStrike" dirty="0"/>
        </a:p>
      </dgm:t>
    </dgm:pt>
    <dgm:pt modelId="{D8A123D4-1D47-41F0-98E9-C85A076F1778}" type="parTrans" cxnId="{15C12A91-F8BA-428C-B689-BDD87422F005}">
      <dgm:prSet/>
      <dgm:spPr/>
      <dgm:t>
        <a:bodyPr/>
        <a:lstStyle/>
        <a:p>
          <a:endParaRPr lang="en-GB"/>
        </a:p>
      </dgm:t>
    </dgm:pt>
    <dgm:pt modelId="{EFB249C8-8EF3-455B-97AA-EDB7BE92FA7F}" type="sibTrans" cxnId="{15C12A91-F8BA-428C-B689-BDD87422F005}">
      <dgm:prSet/>
      <dgm:spPr/>
      <dgm:t>
        <a:bodyPr/>
        <a:lstStyle/>
        <a:p>
          <a:endParaRPr lang="en-GB"/>
        </a:p>
      </dgm:t>
    </dgm:pt>
    <dgm:pt modelId="{E352CAE6-FD5A-450F-A61F-E08F8FD58375}">
      <dgm:prSet custT="1"/>
      <dgm:spPr>
        <a:solidFill>
          <a:srgbClr val="00A09A"/>
        </a:solidFill>
      </dgm:spPr>
      <dgm:t>
        <a:bodyPr/>
        <a:lstStyle/>
        <a:p>
          <a:r>
            <a:rPr lang="en-GB" sz="1600" strike="noStrike" dirty="0"/>
            <a:t>Independent  </a:t>
          </a:r>
        </a:p>
      </dgm:t>
    </dgm:pt>
    <dgm:pt modelId="{A1344E2D-6B4E-4399-B4D3-CE70C2471864}" type="parTrans" cxnId="{84E8F123-0A3E-4640-919C-42545653694C}">
      <dgm:prSet/>
      <dgm:spPr/>
      <dgm:t>
        <a:bodyPr/>
        <a:lstStyle/>
        <a:p>
          <a:endParaRPr lang="en-GB"/>
        </a:p>
      </dgm:t>
    </dgm:pt>
    <dgm:pt modelId="{4867B80A-AAB8-46A0-A99E-A50079BA6074}" type="sibTrans" cxnId="{84E8F123-0A3E-4640-919C-42545653694C}">
      <dgm:prSet/>
      <dgm:spPr/>
      <dgm:t>
        <a:bodyPr/>
        <a:lstStyle/>
        <a:p>
          <a:endParaRPr lang="en-GB"/>
        </a:p>
      </dgm:t>
    </dgm:pt>
    <dgm:pt modelId="{95999D87-BFC3-4066-BCA7-F5694018166F}" type="pres">
      <dgm:prSet presAssocID="{F84A70DB-5DAE-466F-93A1-633529507C37}" presName="Name0" presStyleCnt="0">
        <dgm:presLayoutVars>
          <dgm:dir/>
          <dgm:animLvl val="lvl"/>
          <dgm:resizeHandles val="exact"/>
        </dgm:presLayoutVars>
      </dgm:prSet>
      <dgm:spPr/>
    </dgm:pt>
    <dgm:pt modelId="{72ECB650-3701-4242-A86D-134F64F23129}" type="pres">
      <dgm:prSet presAssocID="{B43DB04B-28B8-4775-94E6-D02E8AEF59EF}" presName="parTxOnly" presStyleLbl="node1" presStyleIdx="0" presStyleCnt="4" custScaleX="105722" custLinFactNeighborX="-6958">
        <dgm:presLayoutVars>
          <dgm:chMax val="0"/>
          <dgm:chPref val="0"/>
          <dgm:bulletEnabled val="1"/>
        </dgm:presLayoutVars>
      </dgm:prSet>
      <dgm:spPr/>
    </dgm:pt>
    <dgm:pt modelId="{CB82A2AE-1C98-4820-8FDA-D0EE04E84A9E}" type="pres">
      <dgm:prSet presAssocID="{7C58743D-FAC0-411B-B8A7-0B45A661A7B1}" presName="parTxOnlySpace" presStyleCnt="0"/>
      <dgm:spPr/>
    </dgm:pt>
    <dgm:pt modelId="{EC5FF76F-B94A-44DE-8A3F-55165DA38923}" type="pres">
      <dgm:prSet presAssocID="{041421E2-9428-437C-B3F8-651B6FE90EA5}" presName="parTxOnly" presStyleLbl="node1" presStyleIdx="1" presStyleCnt="4" custScaleX="97291" custLinFactNeighborX="-40967">
        <dgm:presLayoutVars>
          <dgm:chMax val="0"/>
          <dgm:chPref val="0"/>
          <dgm:bulletEnabled val="1"/>
        </dgm:presLayoutVars>
      </dgm:prSet>
      <dgm:spPr/>
    </dgm:pt>
    <dgm:pt modelId="{E762FE50-2802-4C97-BF0E-BF20187BA32C}" type="pres">
      <dgm:prSet presAssocID="{C2F69885-67AE-41E9-89D6-863905F517E9}" presName="parTxOnlySpace" presStyleCnt="0"/>
      <dgm:spPr/>
    </dgm:pt>
    <dgm:pt modelId="{354F4C12-A6F6-4D54-AF8D-304B78449887}" type="pres">
      <dgm:prSet presAssocID="{FBA409F2-13C3-4855-82EB-72DE5206AAA6}" presName="parTxOnly" presStyleLbl="node1" presStyleIdx="2" presStyleCnt="4" custScaleX="188929" custLinFactNeighborX="-28800">
        <dgm:presLayoutVars>
          <dgm:chMax val="0"/>
          <dgm:chPref val="0"/>
          <dgm:bulletEnabled val="1"/>
        </dgm:presLayoutVars>
      </dgm:prSet>
      <dgm:spPr/>
    </dgm:pt>
    <dgm:pt modelId="{2654F3B6-E51A-45B0-9F6F-447D8B7DF1CB}" type="pres">
      <dgm:prSet presAssocID="{EFB249C8-8EF3-455B-97AA-EDB7BE92FA7F}" presName="parTxOnlySpace" presStyleCnt="0"/>
      <dgm:spPr/>
    </dgm:pt>
    <dgm:pt modelId="{ABE68B6B-81A2-4B26-BEFF-7DFACEE97774}" type="pres">
      <dgm:prSet presAssocID="{E352CAE6-FD5A-450F-A61F-E08F8FD58375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7DF07F00-E921-45AA-A5FA-9A5A5CA31929}" srcId="{F84A70DB-5DAE-466F-93A1-633529507C37}" destId="{B43DB04B-28B8-4775-94E6-D02E8AEF59EF}" srcOrd="0" destOrd="0" parTransId="{5A9F1ECE-5B63-439D-9217-99C05181061F}" sibTransId="{7C58743D-FAC0-411B-B8A7-0B45A661A7B1}"/>
    <dgm:cxn modelId="{A1C0870B-78DB-48A2-B245-73D389F2780C}" type="presOf" srcId="{041421E2-9428-437C-B3F8-651B6FE90EA5}" destId="{EC5FF76F-B94A-44DE-8A3F-55165DA38923}" srcOrd="0" destOrd="0" presId="urn:microsoft.com/office/officeart/2005/8/layout/chevron1"/>
    <dgm:cxn modelId="{84E8F123-0A3E-4640-919C-42545653694C}" srcId="{F84A70DB-5DAE-466F-93A1-633529507C37}" destId="{E352CAE6-FD5A-450F-A61F-E08F8FD58375}" srcOrd="3" destOrd="0" parTransId="{A1344E2D-6B4E-4399-B4D3-CE70C2471864}" sibTransId="{4867B80A-AAB8-46A0-A99E-A50079BA6074}"/>
    <dgm:cxn modelId="{CDBC7090-684D-49E5-9FE3-060BAE816189}" type="presOf" srcId="{F84A70DB-5DAE-466F-93A1-633529507C37}" destId="{95999D87-BFC3-4066-BCA7-F5694018166F}" srcOrd="0" destOrd="0" presId="urn:microsoft.com/office/officeart/2005/8/layout/chevron1"/>
    <dgm:cxn modelId="{15C12A91-F8BA-428C-B689-BDD87422F005}" srcId="{F84A70DB-5DAE-466F-93A1-633529507C37}" destId="{FBA409F2-13C3-4855-82EB-72DE5206AAA6}" srcOrd="2" destOrd="0" parTransId="{D8A123D4-1D47-41F0-98E9-C85A076F1778}" sibTransId="{EFB249C8-8EF3-455B-97AA-EDB7BE92FA7F}"/>
    <dgm:cxn modelId="{CB2184B4-7701-40BB-B2CE-F4A35DE06E2B}" type="presOf" srcId="{E352CAE6-FD5A-450F-A61F-E08F8FD58375}" destId="{ABE68B6B-81A2-4B26-BEFF-7DFACEE97774}" srcOrd="0" destOrd="0" presId="urn:microsoft.com/office/officeart/2005/8/layout/chevron1"/>
    <dgm:cxn modelId="{4A68B5D1-5460-4E94-BE59-AFDB7928B738}" type="presOf" srcId="{B43DB04B-28B8-4775-94E6-D02E8AEF59EF}" destId="{72ECB650-3701-4242-A86D-134F64F23129}" srcOrd="0" destOrd="0" presId="urn:microsoft.com/office/officeart/2005/8/layout/chevron1"/>
    <dgm:cxn modelId="{16A710E0-0CBC-47E4-9584-333D0C58EBD1}" type="presOf" srcId="{FBA409F2-13C3-4855-82EB-72DE5206AAA6}" destId="{354F4C12-A6F6-4D54-AF8D-304B78449887}" srcOrd="0" destOrd="0" presId="urn:microsoft.com/office/officeart/2005/8/layout/chevron1"/>
    <dgm:cxn modelId="{819D4CF5-8F2F-4E5F-8BDC-CC34891A8E01}" srcId="{F84A70DB-5DAE-466F-93A1-633529507C37}" destId="{041421E2-9428-437C-B3F8-651B6FE90EA5}" srcOrd="1" destOrd="0" parTransId="{B6D69740-E123-4054-A43A-1BADCA1C0385}" sibTransId="{C2F69885-67AE-41E9-89D6-863905F517E9}"/>
    <dgm:cxn modelId="{BEF46C22-2C55-4D0B-A48C-46A43A9DB65D}" type="presParOf" srcId="{95999D87-BFC3-4066-BCA7-F5694018166F}" destId="{72ECB650-3701-4242-A86D-134F64F23129}" srcOrd="0" destOrd="0" presId="urn:microsoft.com/office/officeart/2005/8/layout/chevron1"/>
    <dgm:cxn modelId="{A6C870E6-7E2F-4B81-BCED-A86A537CCF79}" type="presParOf" srcId="{95999D87-BFC3-4066-BCA7-F5694018166F}" destId="{CB82A2AE-1C98-4820-8FDA-D0EE04E84A9E}" srcOrd="1" destOrd="0" presId="urn:microsoft.com/office/officeart/2005/8/layout/chevron1"/>
    <dgm:cxn modelId="{C4CCD15E-C8E1-4B16-86B9-E87E2B7D8709}" type="presParOf" srcId="{95999D87-BFC3-4066-BCA7-F5694018166F}" destId="{EC5FF76F-B94A-44DE-8A3F-55165DA38923}" srcOrd="2" destOrd="0" presId="urn:microsoft.com/office/officeart/2005/8/layout/chevron1"/>
    <dgm:cxn modelId="{49155C97-343B-4F9E-B3FC-6749EDB8FDBB}" type="presParOf" srcId="{95999D87-BFC3-4066-BCA7-F5694018166F}" destId="{E762FE50-2802-4C97-BF0E-BF20187BA32C}" srcOrd="3" destOrd="0" presId="urn:microsoft.com/office/officeart/2005/8/layout/chevron1"/>
    <dgm:cxn modelId="{701B862A-2887-42ED-8F40-0FA945823FD7}" type="presParOf" srcId="{95999D87-BFC3-4066-BCA7-F5694018166F}" destId="{354F4C12-A6F6-4D54-AF8D-304B78449887}" srcOrd="4" destOrd="0" presId="urn:microsoft.com/office/officeart/2005/8/layout/chevron1"/>
    <dgm:cxn modelId="{14D8DF36-C58C-4AAA-833B-DBC7F7F2EF11}" type="presParOf" srcId="{95999D87-BFC3-4066-BCA7-F5694018166F}" destId="{2654F3B6-E51A-45B0-9F6F-447D8B7DF1CB}" srcOrd="5" destOrd="0" presId="urn:microsoft.com/office/officeart/2005/8/layout/chevron1"/>
    <dgm:cxn modelId="{B28D3D62-89A1-4D6F-86A4-0D85379DF807}" type="presParOf" srcId="{95999D87-BFC3-4066-BCA7-F5694018166F}" destId="{ABE68B6B-81A2-4B26-BEFF-7DFACEE97774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84A70DB-5DAE-466F-93A1-633529507C37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</dgm:pt>
    <dgm:pt modelId="{B43DB04B-28B8-4775-94E6-D02E8AEF59EF}">
      <dgm:prSet phldrT="[Text]" custT="1"/>
      <dgm:spPr>
        <a:solidFill>
          <a:srgbClr val="1478C6"/>
        </a:solidFill>
      </dgm:spPr>
      <dgm:t>
        <a:bodyPr/>
        <a:lstStyle/>
        <a:p>
          <a:r>
            <a:rPr lang="en-GB" sz="1600" dirty="0"/>
            <a:t>Interest</a:t>
          </a:r>
        </a:p>
      </dgm:t>
    </dgm:pt>
    <dgm:pt modelId="{5A9F1ECE-5B63-439D-9217-99C05181061F}" type="parTrans" cxnId="{7DF07F00-E921-45AA-A5FA-9A5A5CA31929}">
      <dgm:prSet/>
      <dgm:spPr/>
      <dgm:t>
        <a:bodyPr/>
        <a:lstStyle/>
        <a:p>
          <a:endParaRPr lang="en-GB"/>
        </a:p>
      </dgm:t>
    </dgm:pt>
    <dgm:pt modelId="{7C58743D-FAC0-411B-B8A7-0B45A661A7B1}" type="sibTrans" cxnId="{7DF07F00-E921-45AA-A5FA-9A5A5CA31929}">
      <dgm:prSet/>
      <dgm:spPr/>
      <dgm:t>
        <a:bodyPr/>
        <a:lstStyle/>
        <a:p>
          <a:endParaRPr lang="en-GB"/>
        </a:p>
      </dgm:t>
    </dgm:pt>
    <dgm:pt modelId="{041421E2-9428-437C-B3F8-651B6FE90EA5}">
      <dgm:prSet phldrT="[Text]" custT="1"/>
      <dgm:spPr>
        <a:solidFill>
          <a:srgbClr val="00A09A"/>
        </a:solidFill>
      </dgm:spPr>
      <dgm:t>
        <a:bodyPr/>
        <a:lstStyle/>
        <a:p>
          <a:r>
            <a:rPr lang="en-GB" sz="1600" dirty="0"/>
            <a:t>Commitment</a:t>
          </a:r>
        </a:p>
      </dgm:t>
    </dgm:pt>
    <dgm:pt modelId="{B6D69740-E123-4054-A43A-1BADCA1C0385}" type="parTrans" cxnId="{819D4CF5-8F2F-4E5F-8BDC-CC34891A8E01}">
      <dgm:prSet/>
      <dgm:spPr/>
      <dgm:t>
        <a:bodyPr/>
        <a:lstStyle/>
        <a:p>
          <a:endParaRPr lang="en-GB"/>
        </a:p>
      </dgm:t>
    </dgm:pt>
    <dgm:pt modelId="{C2F69885-67AE-41E9-89D6-863905F517E9}" type="sibTrans" cxnId="{819D4CF5-8F2F-4E5F-8BDC-CC34891A8E01}">
      <dgm:prSet/>
      <dgm:spPr/>
      <dgm:t>
        <a:bodyPr/>
        <a:lstStyle/>
        <a:p>
          <a:endParaRPr lang="en-GB"/>
        </a:p>
      </dgm:t>
    </dgm:pt>
    <dgm:pt modelId="{FBA409F2-13C3-4855-82EB-72DE5206AAA6}">
      <dgm:prSet phldrT="[Text]" custT="1"/>
      <dgm:spPr>
        <a:solidFill>
          <a:srgbClr val="016548"/>
        </a:solidFill>
      </dgm:spPr>
      <dgm:t>
        <a:bodyPr/>
        <a:lstStyle/>
        <a:p>
          <a:r>
            <a:rPr lang="en-GB" sz="1600" dirty="0"/>
            <a:t>Consolidation</a:t>
          </a:r>
        </a:p>
      </dgm:t>
    </dgm:pt>
    <dgm:pt modelId="{D8A123D4-1D47-41F0-98E9-C85A076F1778}" type="parTrans" cxnId="{15C12A91-F8BA-428C-B689-BDD87422F005}">
      <dgm:prSet/>
      <dgm:spPr/>
      <dgm:t>
        <a:bodyPr/>
        <a:lstStyle/>
        <a:p>
          <a:endParaRPr lang="en-GB"/>
        </a:p>
      </dgm:t>
    </dgm:pt>
    <dgm:pt modelId="{EFB249C8-8EF3-455B-97AA-EDB7BE92FA7F}" type="sibTrans" cxnId="{15C12A91-F8BA-428C-B689-BDD87422F005}">
      <dgm:prSet/>
      <dgm:spPr/>
      <dgm:t>
        <a:bodyPr/>
        <a:lstStyle/>
        <a:p>
          <a:endParaRPr lang="en-GB"/>
        </a:p>
      </dgm:t>
    </dgm:pt>
    <dgm:pt modelId="{E352CAE6-FD5A-450F-A61F-E08F8FD58375}">
      <dgm:prSet custT="1"/>
      <dgm:spPr>
        <a:solidFill>
          <a:srgbClr val="75BA22"/>
        </a:solidFill>
      </dgm:spPr>
      <dgm:t>
        <a:bodyPr/>
        <a:lstStyle/>
        <a:p>
          <a:r>
            <a:rPr lang="en-GB" sz="1600" dirty="0"/>
            <a:t>Leading</a:t>
          </a:r>
        </a:p>
      </dgm:t>
    </dgm:pt>
    <dgm:pt modelId="{A1344E2D-6B4E-4399-B4D3-CE70C2471864}" type="parTrans" cxnId="{84E8F123-0A3E-4640-919C-42545653694C}">
      <dgm:prSet/>
      <dgm:spPr/>
      <dgm:t>
        <a:bodyPr/>
        <a:lstStyle/>
        <a:p>
          <a:endParaRPr lang="en-GB"/>
        </a:p>
      </dgm:t>
    </dgm:pt>
    <dgm:pt modelId="{4867B80A-AAB8-46A0-A99E-A50079BA6074}" type="sibTrans" cxnId="{84E8F123-0A3E-4640-919C-42545653694C}">
      <dgm:prSet/>
      <dgm:spPr/>
      <dgm:t>
        <a:bodyPr/>
        <a:lstStyle/>
        <a:p>
          <a:endParaRPr lang="en-GB"/>
        </a:p>
      </dgm:t>
    </dgm:pt>
    <dgm:pt modelId="{A9972F32-E007-47EB-8BCE-D6E63A621BDB}">
      <dgm:prSet custT="1"/>
      <dgm:spPr>
        <a:solidFill>
          <a:srgbClr val="00943C"/>
        </a:solidFill>
      </dgm:spPr>
      <dgm:t>
        <a:bodyPr/>
        <a:lstStyle/>
        <a:p>
          <a:r>
            <a:rPr lang="en-GB" sz="1600" dirty="0"/>
            <a:t>Progression</a:t>
          </a:r>
        </a:p>
      </dgm:t>
    </dgm:pt>
    <dgm:pt modelId="{60344A27-4BA7-4B85-80A8-CA21B59F6551}" type="parTrans" cxnId="{CD4A0A7D-E4DC-452E-92AA-91978575D503}">
      <dgm:prSet/>
      <dgm:spPr/>
      <dgm:t>
        <a:bodyPr/>
        <a:lstStyle/>
        <a:p>
          <a:endParaRPr lang="en-GB"/>
        </a:p>
      </dgm:t>
    </dgm:pt>
    <dgm:pt modelId="{4F6ED9D9-7190-4A80-87C0-38513D1DD750}" type="sibTrans" cxnId="{CD4A0A7D-E4DC-452E-92AA-91978575D503}">
      <dgm:prSet/>
      <dgm:spPr/>
      <dgm:t>
        <a:bodyPr/>
        <a:lstStyle/>
        <a:p>
          <a:endParaRPr lang="en-GB"/>
        </a:p>
      </dgm:t>
    </dgm:pt>
    <dgm:pt modelId="{95999D87-BFC3-4066-BCA7-F5694018166F}" type="pres">
      <dgm:prSet presAssocID="{F84A70DB-5DAE-466F-93A1-633529507C37}" presName="Name0" presStyleCnt="0">
        <dgm:presLayoutVars>
          <dgm:dir/>
          <dgm:animLvl val="lvl"/>
          <dgm:resizeHandles val="exact"/>
        </dgm:presLayoutVars>
      </dgm:prSet>
      <dgm:spPr/>
    </dgm:pt>
    <dgm:pt modelId="{72ECB650-3701-4242-A86D-134F64F23129}" type="pres">
      <dgm:prSet presAssocID="{B43DB04B-28B8-4775-94E6-D02E8AEF59EF}" presName="parTxOnly" presStyleLbl="node1" presStyleIdx="0" presStyleCnt="5" custScaleY="85930" custLinFactNeighborX="-1123" custLinFactNeighborY="46">
        <dgm:presLayoutVars>
          <dgm:chMax val="0"/>
          <dgm:chPref val="0"/>
          <dgm:bulletEnabled val="1"/>
        </dgm:presLayoutVars>
      </dgm:prSet>
      <dgm:spPr/>
    </dgm:pt>
    <dgm:pt modelId="{CB82A2AE-1C98-4820-8FDA-D0EE04E84A9E}" type="pres">
      <dgm:prSet presAssocID="{7C58743D-FAC0-411B-B8A7-0B45A661A7B1}" presName="parTxOnlySpace" presStyleCnt="0"/>
      <dgm:spPr/>
    </dgm:pt>
    <dgm:pt modelId="{EC5FF76F-B94A-44DE-8A3F-55165DA38923}" type="pres">
      <dgm:prSet presAssocID="{041421E2-9428-437C-B3F8-651B6FE90EA5}" presName="parTxOnly" presStyleLbl="node1" presStyleIdx="1" presStyleCnt="5" custScaleY="85267">
        <dgm:presLayoutVars>
          <dgm:chMax val="0"/>
          <dgm:chPref val="0"/>
          <dgm:bulletEnabled val="1"/>
        </dgm:presLayoutVars>
      </dgm:prSet>
      <dgm:spPr/>
    </dgm:pt>
    <dgm:pt modelId="{E762FE50-2802-4C97-BF0E-BF20187BA32C}" type="pres">
      <dgm:prSet presAssocID="{C2F69885-67AE-41E9-89D6-863905F517E9}" presName="parTxOnlySpace" presStyleCnt="0"/>
      <dgm:spPr/>
    </dgm:pt>
    <dgm:pt modelId="{354F4C12-A6F6-4D54-AF8D-304B78449887}" type="pres">
      <dgm:prSet presAssocID="{FBA409F2-13C3-4855-82EB-72DE5206AAA6}" presName="parTxOnly" presStyleLbl="node1" presStyleIdx="2" presStyleCnt="5" custScaleY="85930">
        <dgm:presLayoutVars>
          <dgm:chMax val="0"/>
          <dgm:chPref val="0"/>
          <dgm:bulletEnabled val="1"/>
        </dgm:presLayoutVars>
      </dgm:prSet>
      <dgm:spPr/>
    </dgm:pt>
    <dgm:pt modelId="{2654F3B6-E51A-45B0-9F6F-447D8B7DF1CB}" type="pres">
      <dgm:prSet presAssocID="{EFB249C8-8EF3-455B-97AA-EDB7BE92FA7F}" presName="parTxOnlySpace" presStyleCnt="0"/>
      <dgm:spPr/>
    </dgm:pt>
    <dgm:pt modelId="{E6E31CE3-393C-436A-8669-76C57C5883AD}" type="pres">
      <dgm:prSet presAssocID="{A9972F32-E007-47EB-8BCE-D6E63A621BDB}" presName="parTxOnly" presStyleLbl="node1" presStyleIdx="3" presStyleCnt="5" custScaleY="85930">
        <dgm:presLayoutVars>
          <dgm:chMax val="0"/>
          <dgm:chPref val="0"/>
          <dgm:bulletEnabled val="1"/>
        </dgm:presLayoutVars>
      </dgm:prSet>
      <dgm:spPr/>
    </dgm:pt>
    <dgm:pt modelId="{0DFA71EF-C420-4728-9628-07386759D18D}" type="pres">
      <dgm:prSet presAssocID="{4F6ED9D9-7190-4A80-87C0-38513D1DD750}" presName="parTxOnlySpace" presStyleCnt="0"/>
      <dgm:spPr/>
    </dgm:pt>
    <dgm:pt modelId="{ABE68B6B-81A2-4B26-BEFF-7DFACEE97774}" type="pres">
      <dgm:prSet presAssocID="{E352CAE6-FD5A-450F-A61F-E08F8FD58375}" presName="parTxOnly" presStyleLbl="node1" presStyleIdx="4" presStyleCnt="5" custScaleY="85930">
        <dgm:presLayoutVars>
          <dgm:chMax val="0"/>
          <dgm:chPref val="0"/>
          <dgm:bulletEnabled val="1"/>
        </dgm:presLayoutVars>
      </dgm:prSet>
      <dgm:spPr/>
    </dgm:pt>
  </dgm:ptLst>
  <dgm:cxnLst>
    <dgm:cxn modelId="{7DF07F00-E921-45AA-A5FA-9A5A5CA31929}" srcId="{F84A70DB-5DAE-466F-93A1-633529507C37}" destId="{B43DB04B-28B8-4775-94E6-D02E8AEF59EF}" srcOrd="0" destOrd="0" parTransId="{5A9F1ECE-5B63-439D-9217-99C05181061F}" sibTransId="{7C58743D-FAC0-411B-B8A7-0B45A661A7B1}"/>
    <dgm:cxn modelId="{A1C0870B-78DB-48A2-B245-73D389F2780C}" type="presOf" srcId="{041421E2-9428-437C-B3F8-651B6FE90EA5}" destId="{EC5FF76F-B94A-44DE-8A3F-55165DA38923}" srcOrd="0" destOrd="0" presId="urn:microsoft.com/office/officeart/2005/8/layout/chevron1"/>
    <dgm:cxn modelId="{84E8F123-0A3E-4640-919C-42545653694C}" srcId="{F84A70DB-5DAE-466F-93A1-633529507C37}" destId="{E352CAE6-FD5A-450F-A61F-E08F8FD58375}" srcOrd="4" destOrd="0" parTransId="{A1344E2D-6B4E-4399-B4D3-CE70C2471864}" sibTransId="{4867B80A-AAB8-46A0-A99E-A50079BA6074}"/>
    <dgm:cxn modelId="{CD4A0A7D-E4DC-452E-92AA-91978575D503}" srcId="{F84A70DB-5DAE-466F-93A1-633529507C37}" destId="{A9972F32-E007-47EB-8BCE-D6E63A621BDB}" srcOrd="3" destOrd="0" parTransId="{60344A27-4BA7-4B85-80A8-CA21B59F6551}" sibTransId="{4F6ED9D9-7190-4A80-87C0-38513D1DD750}"/>
    <dgm:cxn modelId="{CDBC7090-684D-49E5-9FE3-060BAE816189}" type="presOf" srcId="{F84A70DB-5DAE-466F-93A1-633529507C37}" destId="{95999D87-BFC3-4066-BCA7-F5694018166F}" srcOrd="0" destOrd="0" presId="urn:microsoft.com/office/officeart/2005/8/layout/chevron1"/>
    <dgm:cxn modelId="{15C12A91-F8BA-428C-B689-BDD87422F005}" srcId="{F84A70DB-5DAE-466F-93A1-633529507C37}" destId="{FBA409F2-13C3-4855-82EB-72DE5206AAA6}" srcOrd="2" destOrd="0" parTransId="{D8A123D4-1D47-41F0-98E9-C85A076F1778}" sibTransId="{EFB249C8-8EF3-455B-97AA-EDB7BE92FA7F}"/>
    <dgm:cxn modelId="{CB2184B4-7701-40BB-B2CE-F4A35DE06E2B}" type="presOf" srcId="{E352CAE6-FD5A-450F-A61F-E08F8FD58375}" destId="{ABE68B6B-81A2-4B26-BEFF-7DFACEE97774}" srcOrd="0" destOrd="0" presId="urn:microsoft.com/office/officeart/2005/8/layout/chevron1"/>
    <dgm:cxn modelId="{4A68B5D1-5460-4E94-BE59-AFDB7928B738}" type="presOf" srcId="{B43DB04B-28B8-4775-94E6-D02E8AEF59EF}" destId="{72ECB650-3701-4242-A86D-134F64F23129}" srcOrd="0" destOrd="0" presId="urn:microsoft.com/office/officeart/2005/8/layout/chevron1"/>
    <dgm:cxn modelId="{16A710E0-0CBC-47E4-9584-333D0C58EBD1}" type="presOf" srcId="{FBA409F2-13C3-4855-82EB-72DE5206AAA6}" destId="{354F4C12-A6F6-4D54-AF8D-304B78449887}" srcOrd="0" destOrd="0" presId="urn:microsoft.com/office/officeart/2005/8/layout/chevron1"/>
    <dgm:cxn modelId="{9DF948E9-09A1-44BB-A679-E77681BAC678}" type="presOf" srcId="{A9972F32-E007-47EB-8BCE-D6E63A621BDB}" destId="{E6E31CE3-393C-436A-8669-76C57C5883AD}" srcOrd="0" destOrd="0" presId="urn:microsoft.com/office/officeart/2005/8/layout/chevron1"/>
    <dgm:cxn modelId="{819D4CF5-8F2F-4E5F-8BDC-CC34891A8E01}" srcId="{F84A70DB-5DAE-466F-93A1-633529507C37}" destId="{041421E2-9428-437C-B3F8-651B6FE90EA5}" srcOrd="1" destOrd="0" parTransId="{B6D69740-E123-4054-A43A-1BADCA1C0385}" sibTransId="{C2F69885-67AE-41E9-89D6-863905F517E9}"/>
    <dgm:cxn modelId="{BEF46C22-2C55-4D0B-A48C-46A43A9DB65D}" type="presParOf" srcId="{95999D87-BFC3-4066-BCA7-F5694018166F}" destId="{72ECB650-3701-4242-A86D-134F64F23129}" srcOrd="0" destOrd="0" presId="urn:microsoft.com/office/officeart/2005/8/layout/chevron1"/>
    <dgm:cxn modelId="{A6C870E6-7E2F-4B81-BCED-A86A537CCF79}" type="presParOf" srcId="{95999D87-BFC3-4066-BCA7-F5694018166F}" destId="{CB82A2AE-1C98-4820-8FDA-D0EE04E84A9E}" srcOrd="1" destOrd="0" presId="urn:microsoft.com/office/officeart/2005/8/layout/chevron1"/>
    <dgm:cxn modelId="{C4CCD15E-C8E1-4B16-86B9-E87E2B7D8709}" type="presParOf" srcId="{95999D87-BFC3-4066-BCA7-F5694018166F}" destId="{EC5FF76F-B94A-44DE-8A3F-55165DA38923}" srcOrd="2" destOrd="0" presId="urn:microsoft.com/office/officeart/2005/8/layout/chevron1"/>
    <dgm:cxn modelId="{49155C97-343B-4F9E-B3FC-6749EDB8FDBB}" type="presParOf" srcId="{95999D87-BFC3-4066-BCA7-F5694018166F}" destId="{E762FE50-2802-4C97-BF0E-BF20187BA32C}" srcOrd="3" destOrd="0" presId="urn:microsoft.com/office/officeart/2005/8/layout/chevron1"/>
    <dgm:cxn modelId="{701B862A-2887-42ED-8F40-0FA945823FD7}" type="presParOf" srcId="{95999D87-BFC3-4066-BCA7-F5694018166F}" destId="{354F4C12-A6F6-4D54-AF8D-304B78449887}" srcOrd="4" destOrd="0" presId="urn:microsoft.com/office/officeart/2005/8/layout/chevron1"/>
    <dgm:cxn modelId="{14D8DF36-C58C-4AAA-833B-DBC7F7F2EF11}" type="presParOf" srcId="{95999D87-BFC3-4066-BCA7-F5694018166F}" destId="{2654F3B6-E51A-45B0-9F6F-447D8B7DF1CB}" srcOrd="5" destOrd="0" presId="urn:microsoft.com/office/officeart/2005/8/layout/chevron1"/>
    <dgm:cxn modelId="{ABC2F821-0735-4AE3-99BA-92ED62426A5B}" type="presParOf" srcId="{95999D87-BFC3-4066-BCA7-F5694018166F}" destId="{E6E31CE3-393C-436A-8669-76C57C5883AD}" srcOrd="6" destOrd="0" presId="urn:microsoft.com/office/officeart/2005/8/layout/chevron1"/>
    <dgm:cxn modelId="{3A435E73-F6DF-4A0F-9B3A-E72EFDE3C598}" type="presParOf" srcId="{95999D87-BFC3-4066-BCA7-F5694018166F}" destId="{0DFA71EF-C420-4728-9628-07386759D18D}" srcOrd="7" destOrd="0" presId="urn:microsoft.com/office/officeart/2005/8/layout/chevron1"/>
    <dgm:cxn modelId="{B28D3D62-89A1-4D6F-86A4-0D85379DF807}" type="presParOf" srcId="{95999D87-BFC3-4066-BCA7-F5694018166F}" destId="{ABE68B6B-81A2-4B26-BEFF-7DFACEE97774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84A70DB-5DAE-466F-93A1-633529507C37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</dgm:pt>
    <dgm:pt modelId="{B43DB04B-28B8-4775-94E6-D02E8AEF59EF}">
      <dgm:prSet phldrT="[Text]" custT="1"/>
      <dgm:spPr>
        <a:solidFill>
          <a:srgbClr val="1478C6"/>
        </a:solidFill>
      </dgm:spPr>
      <dgm:t>
        <a:bodyPr/>
        <a:lstStyle/>
        <a:p>
          <a:r>
            <a:rPr lang="en-GB" sz="1600" dirty="0"/>
            <a:t>Pre-doctoral</a:t>
          </a:r>
        </a:p>
      </dgm:t>
    </dgm:pt>
    <dgm:pt modelId="{5A9F1ECE-5B63-439D-9217-99C05181061F}" type="parTrans" cxnId="{7DF07F00-E921-45AA-A5FA-9A5A5CA31929}">
      <dgm:prSet/>
      <dgm:spPr/>
      <dgm:t>
        <a:bodyPr/>
        <a:lstStyle/>
        <a:p>
          <a:endParaRPr lang="en-GB"/>
        </a:p>
      </dgm:t>
    </dgm:pt>
    <dgm:pt modelId="{7C58743D-FAC0-411B-B8A7-0B45A661A7B1}" type="sibTrans" cxnId="{7DF07F00-E921-45AA-A5FA-9A5A5CA31929}">
      <dgm:prSet/>
      <dgm:spPr/>
      <dgm:t>
        <a:bodyPr/>
        <a:lstStyle/>
        <a:p>
          <a:endParaRPr lang="en-GB"/>
        </a:p>
      </dgm:t>
    </dgm:pt>
    <dgm:pt modelId="{041421E2-9428-437C-B3F8-651B6FE90EA5}">
      <dgm:prSet phldrT="[Text]" custT="1"/>
      <dgm:spPr>
        <a:solidFill>
          <a:srgbClr val="00A09A"/>
        </a:solidFill>
      </dgm:spPr>
      <dgm:t>
        <a:bodyPr/>
        <a:lstStyle/>
        <a:p>
          <a:r>
            <a:rPr lang="en-GB" sz="1600" dirty="0"/>
            <a:t>Doctoral</a:t>
          </a:r>
        </a:p>
      </dgm:t>
    </dgm:pt>
    <dgm:pt modelId="{B6D69740-E123-4054-A43A-1BADCA1C0385}" type="parTrans" cxnId="{819D4CF5-8F2F-4E5F-8BDC-CC34891A8E01}">
      <dgm:prSet/>
      <dgm:spPr/>
      <dgm:t>
        <a:bodyPr/>
        <a:lstStyle/>
        <a:p>
          <a:endParaRPr lang="en-GB"/>
        </a:p>
      </dgm:t>
    </dgm:pt>
    <dgm:pt modelId="{C2F69885-67AE-41E9-89D6-863905F517E9}" type="sibTrans" cxnId="{819D4CF5-8F2F-4E5F-8BDC-CC34891A8E01}">
      <dgm:prSet/>
      <dgm:spPr/>
      <dgm:t>
        <a:bodyPr/>
        <a:lstStyle/>
        <a:p>
          <a:endParaRPr lang="en-GB"/>
        </a:p>
      </dgm:t>
    </dgm:pt>
    <dgm:pt modelId="{FBA409F2-13C3-4855-82EB-72DE5206AAA6}">
      <dgm:prSet phldrT="[Text]" custT="1"/>
      <dgm:spPr>
        <a:solidFill>
          <a:srgbClr val="00943C"/>
        </a:solidFill>
      </dgm:spPr>
      <dgm:t>
        <a:bodyPr/>
        <a:lstStyle/>
        <a:p>
          <a:r>
            <a:rPr lang="en-GB" sz="1600" dirty="0"/>
            <a:t>Post doctoral</a:t>
          </a:r>
          <a:endParaRPr lang="en-GB" sz="1600" strike="sngStrike" dirty="0"/>
        </a:p>
      </dgm:t>
    </dgm:pt>
    <dgm:pt modelId="{D8A123D4-1D47-41F0-98E9-C85A076F1778}" type="parTrans" cxnId="{15C12A91-F8BA-428C-B689-BDD87422F005}">
      <dgm:prSet/>
      <dgm:spPr/>
      <dgm:t>
        <a:bodyPr/>
        <a:lstStyle/>
        <a:p>
          <a:endParaRPr lang="en-GB"/>
        </a:p>
      </dgm:t>
    </dgm:pt>
    <dgm:pt modelId="{EFB249C8-8EF3-455B-97AA-EDB7BE92FA7F}" type="sibTrans" cxnId="{15C12A91-F8BA-428C-B689-BDD87422F005}">
      <dgm:prSet/>
      <dgm:spPr/>
      <dgm:t>
        <a:bodyPr/>
        <a:lstStyle/>
        <a:p>
          <a:endParaRPr lang="en-GB"/>
        </a:p>
      </dgm:t>
    </dgm:pt>
    <dgm:pt modelId="{E352CAE6-FD5A-450F-A61F-E08F8FD58375}">
      <dgm:prSet custT="1"/>
      <dgm:spPr>
        <a:solidFill>
          <a:srgbClr val="75BA22"/>
        </a:solidFill>
      </dgm:spPr>
      <dgm:t>
        <a:bodyPr/>
        <a:lstStyle/>
        <a:p>
          <a:r>
            <a:rPr lang="en-GB" sz="1600" strike="noStrike" dirty="0"/>
            <a:t>Independent </a:t>
          </a:r>
        </a:p>
      </dgm:t>
    </dgm:pt>
    <dgm:pt modelId="{A1344E2D-6B4E-4399-B4D3-CE70C2471864}" type="parTrans" cxnId="{84E8F123-0A3E-4640-919C-42545653694C}">
      <dgm:prSet/>
      <dgm:spPr/>
      <dgm:t>
        <a:bodyPr/>
        <a:lstStyle/>
        <a:p>
          <a:endParaRPr lang="en-GB"/>
        </a:p>
      </dgm:t>
    </dgm:pt>
    <dgm:pt modelId="{4867B80A-AAB8-46A0-A99E-A50079BA6074}" type="sibTrans" cxnId="{84E8F123-0A3E-4640-919C-42545653694C}">
      <dgm:prSet/>
      <dgm:spPr/>
      <dgm:t>
        <a:bodyPr/>
        <a:lstStyle/>
        <a:p>
          <a:endParaRPr lang="en-GB"/>
        </a:p>
      </dgm:t>
    </dgm:pt>
    <dgm:pt modelId="{95999D87-BFC3-4066-BCA7-F5694018166F}" type="pres">
      <dgm:prSet presAssocID="{F84A70DB-5DAE-466F-93A1-633529507C37}" presName="Name0" presStyleCnt="0">
        <dgm:presLayoutVars>
          <dgm:dir/>
          <dgm:animLvl val="lvl"/>
          <dgm:resizeHandles val="exact"/>
        </dgm:presLayoutVars>
      </dgm:prSet>
      <dgm:spPr/>
    </dgm:pt>
    <dgm:pt modelId="{72ECB650-3701-4242-A86D-134F64F23129}" type="pres">
      <dgm:prSet presAssocID="{B43DB04B-28B8-4775-94E6-D02E8AEF59EF}" presName="parTxOnly" presStyleLbl="node1" presStyleIdx="0" presStyleCnt="4" custScaleX="105722" custScaleY="80880" custLinFactNeighborX="-6958">
        <dgm:presLayoutVars>
          <dgm:chMax val="0"/>
          <dgm:chPref val="0"/>
          <dgm:bulletEnabled val="1"/>
        </dgm:presLayoutVars>
      </dgm:prSet>
      <dgm:spPr/>
    </dgm:pt>
    <dgm:pt modelId="{CB82A2AE-1C98-4820-8FDA-D0EE04E84A9E}" type="pres">
      <dgm:prSet presAssocID="{7C58743D-FAC0-411B-B8A7-0B45A661A7B1}" presName="parTxOnlySpace" presStyleCnt="0"/>
      <dgm:spPr/>
    </dgm:pt>
    <dgm:pt modelId="{EC5FF76F-B94A-44DE-8A3F-55165DA38923}" type="pres">
      <dgm:prSet presAssocID="{041421E2-9428-437C-B3F8-651B6FE90EA5}" presName="parTxOnly" presStyleLbl="node1" presStyleIdx="1" presStyleCnt="4" custScaleX="97291" custScaleY="76865" custLinFactNeighborX="1880">
        <dgm:presLayoutVars>
          <dgm:chMax val="0"/>
          <dgm:chPref val="0"/>
          <dgm:bulletEnabled val="1"/>
        </dgm:presLayoutVars>
      </dgm:prSet>
      <dgm:spPr/>
    </dgm:pt>
    <dgm:pt modelId="{E762FE50-2802-4C97-BF0E-BF20187BA32C}" type="pres">
      <dgm:prSet presAssocID="{C2F69885-67AE-41E9-89D6-863905F517E9}" presName="parTxOnlySpace" presStyleCnt="0"/>
      <dgm:spPr/>
    </dgm:pt>
    <dgm:pt modelId="{354F4C12-A6F6-4D54-AF8D-304B78449887}" type="pres">
      <dgm:prSet presAssocID="{FBA409F2-13C3-4855-82EB-72DE5206AAA6}" presName="parTxOnly" presStyleLbl="node1" presStyleIdx="2" presStyleCnt="4" custScaleX="188929" custScaleY="78736" custLinFactNeighborX="14047">
        <dgm:presLayoutVars>
          <dgm:chMax val="0"/>
          <dgm:chPref val="0"/>
          <dgm:bulletEnabled val="1"/>
        </dgm:presLayoutVars>
      </dgm:prSet>
      <dgm:spPr/>
    </dgm:pt>
    <dgm:pt modelId="{2654F3B6-E51A-45B0-9F6F-447D8B7DF1CB}" type="pres">
      <dgm:prSet presAssocID="{EFB249C8-8EF3-455B-97AA-EDB7BE92FA7F}" presName="parTxOnlySpace" presStyleCnt="0"/>
      <dgm:spPr/>
    </dgm:pt>
    <dgm:pt modelId="{ABE68B6B-81A2-4B26-BEFF-7DFACEE97774}" type="pres">
      <dgm:prSet presAssocID="{E352CAE6-FD5A-450F-A61F-E08F8FD58375}" presName="parTxOnly" presStyleLbl="node1" presStyleIdx="3" presStyleCnt="4" custScaleY="78736" custLinFactNeighborX="7924">
        <dgm:presLayoutVars>
          <dgm:chMax val="0"/>
          <dgm:chPref val="0"/>
          <dgm:bulletEnabled val="1"/>
        </dgm:presLayoutVars>
      </dgm:prSet>
      <dgm:spPr/>
    </dgm:pt>
  </dgm:ptLst>
  <dgm:cxnLst>
    <dgm:cxn modelId="{7DF07F00-E921-45AA-A5FA-9A5A5CA31929}" srcId="{F84A70DB-5DAE-466F-93A1-633529507C37}" destId="{B43DB04B-28B8-4775-94E6-D02E8AEF59EF}" srcOrd="0" destOrd="0" parTransId="{5A9F1ECE-5B63-439D-9217-99C05181061F}" sibTransId="{7C58743D-FAC0-411B-B8A7-0B45A661A7B1}"/>
    <dgm:cxn modelId="{A1C0870B-78DB-48A2-B245-73D389F2780C}" type="presOf" srcId="{041421E2-9428-437C-B3F8-651B6FE90EA5}" destId="{EC5FF76F-B94A-44DE-8A3F-55165DA38923}" srcOrd="0" destOrd="0" presId="urn:microsoft.com/office/officeart/2005/8/layout/chevron1"/>
    <dgm:cxn modelId="{84E8F123-0A3E-4640-919C-42545653694C}" srcId="{F84A70DB-5DAE-466F-93A1-633529507C37}" destId="{E352CAE6-FD5A-450F-A61F-E08F8FD58375}" srcOrd="3" destOrd="0" parTransId="{A1344E2D-6B4E-4399-B4D3-CE70C2471864}" sibTransId="{4867B80A-AAB8-46A0-A99E-A50079BA6074}"/>
    <dgm:cxn modelId="{CDBC7090-684D-49E5-9FE3-060BAE816189}" type="presOf" srcId="{F84A70DB-5DAE-466F-93A1-633529507C37}" destId="{95999D87-BFC3-4066-BCA7-F5694018166F}" srcOrd="0" destOrd="0" presId="urn:microsoft.com/office/officeart/2005/8/layout/chevron1"/>
    <dgm:cxn modelId="{15C12A91-F8BA-428C-B689-BDD87422F005}" srcId="{F84A70DB-5DAE-466F-93A1-633529507C37}" destId="{FBA409F2-13C3-4855-82EB-72DE5206AAA6}" srcOrd="2" destOrd="0" parTransId="{D8A123D4-1D47-41F0-98E9-C85A076F1778}" sibTransId="{EFB249C8-8EF3-455B-97AA-EDB7BE92FA7F}"/>
    <dgm:cxn modelId="{CB2184B4-7701-40BB-B2CE-F4A35DE06E2B}" type="presOf" srcId="{E352CAE6-FD5A-450F-A61F-E08F8FD58375}" destId="{ABE68B6B-81A2-4B26-BEFF-7DFACEE97774}" srcOrd="0" destOrd="0" presId="urn:microsoft.com/office/officeart/2005/8/layout/chevron1"/>
    <dgm:cxn modelId="{4A68B5D1-5460-4E94-BE59-AFDB7928B738}" type="presOf" srcId="{B43DB04B-28B8-4775-94E6-D02E8AEF59EF}" destId="{72ECB650-3701-4242-A86D-134F64F23129}" srcOrd="0" destOrd="0" presId="urn:microsoft.com/office/officeart/2005/8/layout/chevron1"/>
    <dgm:cxn modelId="{16A710E0-0CBC-47E4-9584-333D0C58EBD1}" type="presOf" srcId="{FBA409F2-13C3-4855-82EB-72DE5206AAA6}" destId="{354F4C12-A6F6-4D54-AF8D-304B78449887}" srcOrd="0" destOrd="0" presId="urn:microsoft.com/office/officeart/2005/8/layout/chevron1"/>
    <dgm:cxn modelId="{819D4CF5-8F2F-4E5F-8BDC-CC34891A8E01}" srcId="{F84A70DB-5DAE-466F-93A1-633529507C37}" destId="{041421E2-9428-437C-B3F8-651B6FE90EA5}" srcOrd="1" destOrd="0" parTransId="{B6D69740-E123-4054-A43A-1BADCA1C0385}" sibTransId="{C2F69885-67AE-41E9-89D6-863905F517E9}"/>
    <dgm:cxn modelId="{BEF46C22-2C55-4D0B-A48C-46A43A9DB65D}" type="presParOf" srcId="{95999D87-BFC3-4066-BCA7-F5694018166F}" destId="{72ECB650-3701-4242-A86D-134F64F23129}" srcOrd="0" destOrd="0" presId="urn:microsoft.com/office/officeart/2005/8/layout/chevron1"/>
    <dgm:cxn modelId="{A6C870E6-7E2F-4B81-BCED-A86A537CCF79}" type="presParOf" srcId="{95999D87-BFC3-4066-BCA7-F5694018166F}" destId="{CB82A2AE-1C98-4820-8FDA-D0EE04E84A9E}" srcOrd="1" destOrd="0" presId="urn:microsoft.com/office/officeart/2005/8/layout/chevron1"/>
    <dgm:cxn modelId="{C4CCD15E-C8E1-4B16-86B9-E87E2B7D8709}" type="presParOf" srcId="{95999D87-BFC3-4066-BCA7-F5694018166F}" destId="{EC5FF76F-B94A-44DE-8A3F-55165DA38923}" srcOrd="2" destOrd="0" presId="urn:microsoft.com/office/officeart/2005/8/layout/chevron1"/>
    <dgm:cxn modelId="{49155C97-343B-4F9E-B3FC-6749EDB8FDBB}" type="presParOf" srcId="{95999D87-BFC3-4066-BCA7-F5694018166F}" destId="{E762FE50-2802-4C97-BF0E-BF20187BA32C}" srcOrd="3" destOrd="0" presId="urn:microsoft.com/office/officeart/2005/8/layout/chevron1"/>
    <dgm:cxn modelId="{701B862A-2887-42ED-8F40-0FA945823FD7}" type="presParOf" srcId="{95999D87-BFC3-4066-BCA7-F5694018166F}" destId="{354F4C12-A6F6-4D54-AF8D-304B78449887}" srcOrd="4" destOrd="0" presId="urn:microsoft.com/office/officeart/2005/8/layout/chevron1"/>
    <dgm:cxn modelId="{14D8DF36-C58C-4AAA-833B-DBC7F7F2EF11}" type="presParOf" srcId="{95999D87-BFC3-4066-BCA7-F5694018166F}" destId="{2654F3B6-E51A-45B0-9F6F-447D8B7DF1CB}" srcOrd="5" destOrd="0" presId="urn:microsoft.com/office/officeart/2005/8/layout/chevron1"/>
    <dgm:cxn modelId="{B28D3D62-89A1-4D6F-86A4-0D85379DF807}" type="presParOf" srcId="{95999D87-BFC3-4066-BCA7-F5694018166F}" destId="{ABE68B6B-81A2-4B26-BEFF-7DFACEE97774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84A70DB-5DAE-466F-93A1-633529507C37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</dgm:pt>
    <dgm:pt modelId="{B43DB04B-28B8-4775-94E6-D02E8AEF59EF}">
      <dgm:prSet phldrT="[Text]" custT="1"/>
      <dgm:spPr>
        <a:solidFill>
          <a:srgbClr val="1478C6"/>
        </a:solidFill>
      </dgm:spPr>
      <dgm:t>
        <a:bodyPr/>
        <a:lstStyle/>
        <a:p>
          <a:r>
            <a:rPr lang="en-GB" sz="1600" dirty="0"/>
            <a:t>Interest</a:t>
          </a:r>
        </a:p>
      </dgm:t>
    </dgm:pt>
    <dgm:pt modelId="{5A9F1ECE-5B63-439D-9217-99C05181061F}" type="parTrans" cxnId="{7DF07F00-E921-45AA-A5FA-9A5A5CA31929}">
      <dgm:prSet/>
      <dgm:spPr/>
      <dgm:t>
        <a:bodyPr/>
        <a:lstStyle/>
        <a:p>
          <a:endParaRPr lang="en-GB"/>
        </a:p>
      </dgm:t>
    </dgm:pt>
    <dgm:pt modelId="{7C58743D-FAC0-411B-B8A7-0B45A661A7B1}" type="sibTrans" cxnId="{7DF07F00-E921-45AA-A5FA-9A5A5CA31929}">
      <dgm:prSet/>
      <dgm:spPr/>
      <dgm:t>
        <a:bodyPr/>
        <a:lstStyle/>
        <a:p>
          <a:endParaRPr lang="en-GB"/>
        </a:p>
      </dgm:t>
    </dgm:pt>
    <dgm:pt modelId="{041421E2-9428-437C-B3F8-651B6FE90EA5}">
      <dgm:prSet phldrT="[Text]" custT="1"/>
      <dgm:spPr>
        <a:solidFill>
          <a:srgbClr val="00A09A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4008" tIns="21336" rIns="21336" bIns="21336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Commitment</a:t>
          </a:r>
        </a:p>
      </dgm:t>
    </dgm:pt>
    <dgm:pt modelId="{B6D69740-E123-4054-A43A-1BADCA1C0385}" type="parTrans" cxnId="{819D4CF5-8F2F-4E5F-8BDC-CC34891A8E01}">
      <dgm:prSet/>
      <dgm:spPr/>
      <dgm:t>
        <a:bodyPr/>
        <a:lstStyle/>
        <a:p>
          <a:endParaRPr lang="en-GB"/>
        </a:p>
      </dgm:t>
    </dgm:pt>
    <dgm:pt modelId="{C2F69885-67AE-41E9-89D6-863905F517E9}" type="sibTrans" cxnId="{819D4CF5-8F2F-4E5F-8BDC-CC34891A8E01}">
      <dgm:prSet/>
      <dgm:spPr/>
      <dgm:t>
        <a:bodyPr/>
        <a:lstStyle/>
        <a:p>
          <a:endParaRPr lang="en-GB"/>
        </a:p>
      </dgm:t>
    </dgm:pt>
    <dgm:pt modelId="{FBA409F2-13C3-4855-82EB-72DE5206AAA6}">
      <dgm:prSet phldrT="[Text]" custT="1"/>
      <dgm:spPr>
        <a:solidFill>
          <a:srgbClr val="00A09A"/>
        </a:solidFill>
      </dgm:spPr>
      <dgm:t>
        <a:bodyPr/>
        <a:lstStyle/>
        <a:p>
          <a:r>
            <a:rPr lang="en-GB" sz="1600" dirty="0"/>
            <a:t>Consolidation</a:t>
          </a:r>
        </a:p>
      </dgm:t>
    </dgm:pt>
    <dgm:pt modelId="{D8A123D4-1D47-41F0-98E9-C85A076F1778}" type="parTrans" cxnId="{15C12A91-F8BA-428C-B689-BDD87422F005}">
      <dgm:prSet/>
      <dgm:spPr/>
      <dgm:t>
        <a:bodyPr/>
        <a:lstStyle/>
        <a:p>
          <a:endParaRPr lang="en-GB"/>
        </a:p>
      </dgm:t>
    </dgm:pt>
    <dgm:pt modelId="{EFB249C8-8EF3-455B-97AA-EDB7BE92FA7F}" type="sibTrans" cxnId="{15C12A91-F8BA-428C-B689-BDD87422F005}">
      <dgm:prSet/>
      <dgm:spPr/>
      <dgm:t>
        <a:bodyPr/>
        <a:lstStyle/>
        <a:p>
          <a:endParaRPr lang="en-GB"/>
        </a:p>
      </dgm:t>
    </dgm:pt>
    <dgm:pt modelId="{E352CAE6-FD5A-450F-A61F-E08F8FD58375}">
      <dgm:prSet custT="1"/>
      <dgm:spPr>
        <a:solidFill>
          <a:srgbClr val="75BA22"/>
        </a:solidFill>
      </dgm:spPr>
      <dgm:t>
        <a:bodyPr/>
        <a:lstStyle/>
        <a:p>
          <a:r>
            <a:rPr lang="en-GB" sz="1600" dirty="0"/>
            <a:t>Leading</a:t>
          </a:r>
        </a:p>
      </dgm:t>
    </dgm:pt>
    <dgm:pt modelId="{A1344E2D-6B4E-4399-B4D3-CE70C2471864}" type="parTrans" cxnId="{84E8F123-0A3E-4640-919C-42545653694C}">
      <dgm:prSet/>
      <dgm:spPr/>
      <dgm:t>
        <a:bodyPr/>
        <a:lstStyle/>
        <a:p>
          <a:endParaRPr lang="en-GB"/>
        </a:p>
      </dgm:t>
    </dgm:pt>
    <dgm:pt modelId="{4867B80A-AAB8-46A0-A99E-A50079BA6074}" type="sibTrans" cxnId="{84E8F123-0A3E-4640-919C-42545653694C}">
      <dgm:prSet/>
      <dgm:spPr/>
      <dgm:t>
        <a:bodyPr/>
        <a:lstStyle/>
        <a:p>
          <a:endParaRPr lang="en-GB"/>
        </a:p>
      </dgm:t>
    </dgm:pt>
    <dgm:pt modelId="{A9972F32-E007-47EB-8BCE-D6E63A621BDB}">
      <dgm:prSet custT="1"/>
      <dgm:spPr>
        <a:solidFill>
          <a:srgbClr val="75BA22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4008" tIns="21336" rIns="21336" bIns="21336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u="none" strike="noStrike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Progression</a:t>
          </a:r>
        </a:p>
      </dgm:t>
    </dgm:pt>
    <dgm:pt modelId="{60344A27-4BA7-4B85-80A8-CA21B59F6551}" type="parTrans" cxnId="{CD4A0A7D-E4DC-452E-92AA-91978575D503}">
      <dgm:prSet/>
      <dgm:spPr/>
      <dgm:t>
        <a:bodyPr/>
        <a:lstStyle/>
        <a:p>
          <a:endParaRPr lang="en-GB"/>
        </a:p>
      </dgm:t>
    </dgm:pt>
    <dgm:pt modelId="{4F6ED9D9-7190-4A80-87C0-38513D1DD750}" type="sibTrans" cxnId="{CD4A0A7D-E4DC-452E-92AA-91978575D503}">
      <dgm:prSet/>
      <dgm:spPr/>
      <dgm:t>
        <a:bodyPr/>
        <a:lstStyle/>
        <a:p>
          <a:endParaRPr lang="en-GB"/>
        </a:p>
      </dgm:t>
    </dgm:pt>
    <dgm:pt modelId="{95999D87-BFC3-4066-BCA7-F5694018166F}" type="pres">
      <dgm:prSet presAssocID="{F84A70DB-5DAE-466F-93A1-633529507C37}" presName="Name0" presStyleCnt="0">
        <dgm:presLayoutVars>
          <dgm:dir/>
          <dgm:animLvl val="lvl"/>
          <dgm:resizeHandles val="exact"/>
        </dgm:presLayoutVars>
      </dgm:prSet>
      <dgm:spPr/>
    </dgm:pt>
    <dgm:pt modelId="{72ECB650-3701-4242-A86D-134F64F23129}" type="pres">
      <dgm:prSet presAssocID="{B43DB04B-28B8-4775-94E6-D02E8AEF59EF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CB82A2AE-1C98-4820-8FDA-D0EE04E84A9E}" type="pres">
      <dgm:prSet presAssocID="{7C58743D-FAC0-411B-B8A7-0B45A661A7B1}" presName="parTxOnlySpace" presStyleCnt="0"/>
      <dgm:spPr/>
    </dgm:pt>
    <dgm:pt modelId="{EC5FF76F-B94A-44DE-8A3F-55165DA38923}" type="pres">
      <dgm:prSet presAssocID="{041421E2-9428-437C-B3F8-651B6FE90EA5}" presName="parTxOnly" presStyleLbl="node1" presStyleIdx="1" presStyleCnt="5">
        <dgm:presLayoutVars>
          <dgm:chMax val="0"/>
          <dgm:chPref val="0"/>
          <dgm:bulletEnabled val="1"/>
        </dgm:presLayoutVars>
      </dgm:prSet>
      <dgm:spPr>
        <a:xfrm>
          <a:off x="1833864" y="34036"/>
          <a:ext cx="2035086" cy="814034"/>
        </a:xfrm>
        <a:prstGeom prst="chevron">
          <a:avLst/>
        </a:prstGeom>
      </dgm:spPr>
    </dgm:pt>
    <dgm:pt modelId="{E762FE50-2802-4C97-BF0E-BF20187BA32C}" type="pres">
      <dgm:prSet presAssocID="{C2F69885-67AE-41E9-89D6-863905F517E9}" presName="parTxOnlySpace" presStyleCnt="0"/>
      <dgm:spPr/>
    </dgm:pt>
    <dgm:pt modelId="{354F4C12-A6F6-4D54-AF8D-304B78449887}" type="pres">
      <dgm:prSet presAssocID="{FBA409F2-13C3-4855-82EB-72DE5206AAA6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2654F3B6-E51A-45B0-9F6F-447D8B7DF1CB}" type="pres">
      <dgm:prSet presAssocID="{EFB249C8-8EF3-455B-97AA-EDB7BE92FA7F}" presName="parTxOnlySpace" presStyleCnt="0"/>
      <dgm:spPr/>
    </dgm:pt>
    <dgm:pt modelId="{E6E31CE3-393C-436A-8669-76C57C5883AD}" type="pres">
      <dgm:prSet presAssocID="{A9972F32-E007-47EB-8BCE-D6E63A621BDB}" presName="parTxOnly" presStyleLbl="node1" presStyleIdx="3" presStyleCnt="5">
        <dgm:presLayoutVars>
          <dgm:chMax val="0"/>
          <dgm:chPref val="0"/>
          <dgm:bulletEnabled val="1"/>
        </dgm:presLayoutVars>
      </dgm:prSet>
      <dgm:spPr>
        <a:xfrm>
          <a:off x="5497021" y="34036"/>
          <a:ext cx="2035086" cy="814034"/>
        </a:xfrm>
        <a:prstGeom prst="chevron">
          <a:avLst/>
        </a:prstGeom>
      </dgm:spPr>
    </dgm:pt>
    <dgm:pt modelId="{0DFA71EF-C420-4728-9628-07386759D18D}" type="pres">
      <dgm:prSet presAssocID="{4F6ED9D9-7190-4A80-87C0-38513D1DD750}" presName="parTxOnlySpace" presStyleCnt="0"/>
      <dgm:spPr/>
    </dgm:pt>
    <dgm:pt modelId="{ABE68B6B-81A2-4B26-BEFF-7DFACEE97774}" type="pres">
      <dgm:prSet presAssocID="{E352CAE6-FD5A-450F-A61F-E08F8FD58375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7DF07F00-E921-45AA-A5FA-9A5A5CA31929}" srcId="{F84A70DB-5DAE-466F-93A1-633529507C37}" destId="{B43DB04B-28B8-4775-94E6-D02E8AEF59EF}" srcOrd="0" destOrd="0" parTransId="{5A9F1ECE-5B63-439D-9217-99C05181061F}" sibTransId="{7C58743D-FAC0-411B-B8A7-0B45A661A7B1}"/>
    <dgm:cxn modelId="{A1C0870B-78DB-48A2-B245-73D389F2780C}" type="presOf" srcId="{041421E2-9428-437C-B3F8-651B6FE90EA5}" destId="{EC5FF76F-B94A-44DE-8A3F-55165DA38923}" srcOrd="0" destOrd="0" presId="urn:microsoft.com/office/officeart/2005/8/layout/chevron1"/>
    <dgm:cxn modelId="{84E8F123-0A3E-4640-919C-42545653694C}" srcId="{F84A70DB-5DAE-466F-93A1-633529507C37}" destId="{E352CAE6-FD5A-450F-A61F-E08F8FD58375}" srcOrd="4" destOrd="0" parTransId="{A1344E2D-6B4E-4399-B4D3-CE70C2471864}" sibTransId="{4867B80A-AAB8-46A0-A99E-A50079BA6074}"/>
    <dgm:cxn modelId="{CD4A0A7D-E4DC-452E-92AA-91978575D503}" srcId="{F84A70DB-5DAE-466F-93A1-633529507C37}" destId="{A9972F32-E007-47EB-8BCE-D6E63A621BDB}" srcOrd="3" destOrd="0" parTransId="{60344A27-4BA7-4B85-80A8-CA21B59F6551}" sibTransId="{4F6ED9D9-7190-4A80-87C0-38513D1DD750}"/>
    <dgm:cxn modelId="{CDBC7090-684D-49E5-9FE3-060BAE816189}" type="presOf" srcId="{F84A70DB-5DAE-466F-93A1-633529507C37}" destId="{95999D87-BFC3-4066-BCA7-F5694018166F}" srcOrd="0" destOrd="0" presId="urn:microsoft.com/office/officeart/2005/8/layout/chevron1"/>
    <dgm:cxn modelId="{15C12A91-F8BA-428C-B689-BDD87422F005}" srcId="{F84A70DB-5DAE-466F-93A1-633529507C37}" destId="{FBA409F2-13C3-4855-82EB-72DE5206AAA6}" srcOrd="2" destOrd="0" parTransId="{D8A123D4-1D47-41F0-98E9-C85A076F1778}" sibTransId="{EFB249C8-8EF3-455B-97AA-EDB7BE92FA7F}"/>
    <dgm:cxn modelId="{CB2184B4-7701-40BB-B2CE-F4A35DE06E2B}" type="presOf" srcId="{E352CAE6-FD5A-450F-A61F-E08F8FD58375}" destId="{ABE68B6B-81A2-4B26-BEFF-7DFACEE97774}" srcOrd="0" destOrd="0" presId="urn:microsoft.com/office/officeart/2005/8/layout/chevron1"/>
    <dgm:cxn modelId="{4A68B5D1-5460-4E94-BE59-AFDB7928B738}" type="presOf" srcId="{B43DB04B-28B8-4775-94E6-D02E8AEF59EF}" destId="{72ECB650-3701-4242-A86D-134F64F23129}" srcOrd="0" destOrd="0" presId="urn:microsoft.com/office/officeart/2005/8/layout/chevron1"/>
    <dgm:cxn modelId="{16A710E0-0CBC-47E4-9584-333D0C58EBD1}" type="presOf" srcId="{FBA409F2-13C3-4855-82EB-72DE5206AAA6}" destId="{354F4C12-A6F6-4D54-AF8D-304B78449887}" srcOrd="0" destOrd="0" presId="urn:microsoft.com/office/officeart/2005/8/layout/chevron1"/>
    <dgm:cxn modelId="{9DF948E9-09A1-44BB-A679-E77681BAC678}" type="presOf" srcId="{A9972F32-E007-47EB-8BCE-D6E63A621BDB}" destId="{E6E31CE3-393C-436A-8669-76C57C5883AD}" srcOrd="0" destOrd="0" presId="urn:microsoft.com/office/officeart/2005/8/layout/chevron1"/>
    <dgm:cxn modelId="{819D4CF5-8F2F-4E5F-8BDC-CC34891A8E01}" srcId="{F84A70DB-5DAE-466F-93A1-633529507C37}" destId="{041421E2-9428-437C-B3F8-651B6FE90EA5}" srcOrd="1" destOrd="0" parTransId="{B6D69740-E123-4054-A43A-1BADCA1C0385}" sibTransId="{C2F69885-67AE-41E9-89D6-863905F517E9}"/>
    <dgm:cxn modelId="{BEF46C22-2C55-4D0B-A48C-46A43A9DB65D}" type="presParOf" srcId="{95999D87-BFC3-4066-BCA7-F5694018166F}" destId="{72ECB650-3701-4242-A86D-134F64F23129}" srcOrd="0" destOrd="0" presId="urn:microsoft.com/office/officeart/2005/8/layout/chevron1"/>
    <dgm:cxn modelId="{A6C870E6-7E2F-4B81-BCED-A86A537CCF79}" type="presParOf" srcId="{95999D87-BFC3-4066-BCA7-F5694018166F}" destId="{CB82A2AE-1C98-4820-8FDA-D0EE04E84A9E}" srcOrd="1" destOrd="0" presId="urn:microsoft.com/office/officeart/2005/8/layout/chevron1"/>
    <dgm:cxn modelId="{C4CCD15E-C8E1-4B16-86B9-E87E2B7D8709}" type="presParOf" srcId="{95999D87-BFC3-4066-BCA7-F5694018166F}" destId="{EC5FF76F-B94A-44DE-8A3F-55165DA38923}" srcOrd="2" destOrd="0" presId="urn:microsoft.com/office/officeart/2005/8/layout/chevron1"/>
    <dgm:cxn modelId="{49155C97-343B-4F9E-B3FC-6749EDB8FDBB}" type="presParOf" srcId="{95999D87-BFC3-4066-BCA7-F5694018166F}" destId="{E762FE50-2802-4C97-BF0E-BF20187BA32C}" srcOrd="3" destOrd="0" presId="urn:microsoft.com/office/officeart/2005/8/layout/chevron1"/>
    <dgm:cxn modelId="{701B862A-2887-42ED-8F40-0FA945823FD7}" type="presParOf" srcId="{95999D87-BFC3-4066-BCA7-F5694018166F}" destId="{354F4C12-A6F6-4D54-AF8D-304B78449887}" srcOrd="4" destOrd="0" presId="urn:microsoft.com/office/officeart/2005/8/layout/chevron1"/>
    <dgm:cxn modelId="{14D8DF36-C58C-4AAA-833B-DBC7F7F2EF11}" type="presParOf" srcId="{95999D87-BFC3-4066-BCA7-F5694018166F}" destId="{2654F3B6-E51A-45B0-9F6F-447D8B7DF1CB}" srcOrd="5" destOrd="0" presId="urn:microsoft.com/office/officeart/2005/8/layout/chevron1"/>
    <dgm:cxn modelId="{ABC2F821-0735-4AE3-99BA-92ED62426A5B}" type="presParOf" srcId="{95999D87-BFC3-4066-BCA7-F5694018166F}" destId="{E6E31CE3-393C-436A-8669-76C57C5883AD}" srcOrd="6" destOrd="0" presId="urn:microsoft.com/office/officeart/2005/8/layout/chevron1"/>
    <dgm:cxn modelId="{3A435E73-F6DF-4A0F-9B3A-E72EFDE3C598}" type="presParOf" srcId="{95999D87-BFC3-4066-BCA7-F5694018166F}" destId="{0DFA71EF-C420-4728-9628-07386759D18D}" srcOrd="7" destOrd="0" presId="urn:microsoft.com/office/officeart/2005/8/layout/chevron1"/>
    <dgm:cxn modelId="{B28D3D62-89A1-4D6F-86A4-0D85379DF807}" type="presParOf" srcId="{95999D87-BFC3-4066-BCA7-F5694018166F}" destId="{ABE68B6B-81A2-4B26-BEFF-7DFACEE97774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84A70DB-5DAE-466F-93A1-633529507C37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</dgm:pt>
    <dgm:pt modelId="{041421E2-9428-437C-B3F8-651B6FE90EA5}">
      <dgm:prSet phldrT="[Text]" custT="1"/>
      <dgm:spPr>
        <a:solidFill>
          <a:srgbClr val="00A09A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4008" tIns="21336" rIns="21336" bIns="21336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NIHR Associate Principal Investigator</a:t>
          </a:r>
        </a:p>
      </dgm:t>
    </dgm:pt>
    <dgm:pt modelId="{B6D69740-E123-4054-A43A-1BADCA1C0385}" type="parTrans" cxnId="{819D4CF5-8F2F-4E5F-8BDC-CC34891A8E01}">
      <dgm:prSet/>
      <dgm:spPr/>
      <dgm:t>
        <a:bodyPr/>
        <a:lstStyle/>
        <a:p>
          <a:endParaRPr lang="en-GB"/>
        </a:p>
      </dgm:t>
    </dgm:pt>
    <dgm:pt modelId="{C2F69885-67AE-41E9-89D6-863905F517E9}" type="sibTrans" cxnId="{819D4CF5-8F2F-4E5F-8BDC-CC34891A8E01}">
      <dgm:prSet/>
      <dgm:spPr/>
      <dgm:t>
        <a:bodyPr/>
        <a:lstStyle/>
        <a:p>
          <a:endParaRPr lang="en-GB"/>
        </a:p>
      </dgm:t>
    </dgm:pt>
    <dgm:pt modelId="{FBA409F2-13C3-4855-82EB-72DE5206AAA6}">
      <dgm:prSet phldrT="[Text]" custT="1"/>
      <dgm:spPr>
        <a:solidFill>
          <a:srgbClr val="435362"/>
        </a:solidFill>
      </dgm:spPr>
      <dgm:t>
        <a:bodyPr/>
        <a:lstStyle/>
        <a:p>
          <a:r>
            <a:rPr lang="en-GB" sz="16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Research</a:t>
          </a:r>
          <a:r>
            <a:rPr lang="en-GB" sz="1600" u="none" strike="noStrike" kern="1200" dirty="0"/>
            <a:t> Leaders Programme</a:t>
          </a:r>
        </a:p>
      </dgm:t>
    </dgm:pt>
    <dgm:pt modelId="{D8A123D4-1D47-41F0-98E9-C85A076F1778}" type="parTrans" cxnId="{15C12A91-F8BA-428C-B689-BDD87422F005}">
      <dgm:prSet/>
      <dgm:spPr/>
      <dgm:t>
        <a:bodyPr/>
        <a:lstStyle/>
        <a:p>
          <a:endParaRPr lang="en-GB"/>
        </a:p>
      </dgm:t>
    </dgm:pt>
    <dgm:pt modelId="{EFB249C8-8EF3-455B-97AA-EDB7BE92FA7F}" type="sibTrans" cxnId="{15C12A91-F8BA-428C-B689-BDD87422F005}">
      <dgm:prSet/>
      <dgm:spPr/>
      <dgm:t>
        <a:bodyPr/>
        <a:lstStyle/>
        <a:p>
          <a:endParaRPr lang="en-GB"/>
        </a:p>
      </dgm:t>
    </dgm:pt>
    <dgm:pt modelId="{95999D87-BFC3-4066-BCA7-F5694018166F}" type="pres">
      <dgm:prSet presAssocID="{F84A70DB-5DAE-466F-93A1-633529507C37}" presName="Name0" presStyleCnt="0">
        <dgm:presLayoutVars>
          <dgm:dir/>
          <dgm:animLvl val="lvl"/>
          <dgm:resizeHandles val="exact"/>
        </dgm:presLayoutVars>
      </dgm:prSet>
      <dgm:spPr/>
    </dgm:pt>
    <dgm:pt modelId="{EC5FF76F-B94A-44DE-8A3F-55165DA38923}" type="pres">
      <dgm:prSet presAssocID="{041421E2-9428-437C-B3F8-651B6FE90EA5}" presName="parTxOnly" presStyleLbl="node1" presStyleIdx="0" presStyleCnt="2" custScaleX="39968" custLinFactNeighborX="62989">
        <dgm:presLayoutVars>
          <dgm:chMax val="0"/>
          <dgm:chPref val="0"/>
          <dgm:bulletEnabled val="1"/>
        </dgm:presLayoutVars>
      </dgm:prSet>
      <dgm:spPr>
        <a:xfrm>
          <a:off x="1792256" y="0"/>
          <a:ext cx="3713612" cy="882108"/>
        </a:xfrm>
        <a:prstGeom prst="chevron">
          <a:avLst/>
        </a:prstGeom>
      </dgm:spPr>
    </dgm:pt>
    <dgm:pt modelId="{E762FE50-2802-4C97-BF0E-BF20187BA32C}" type="pres">
      <dgm:prSet presAssocID="{C2F69885-67AE-41E9-89D6-863905F517E9}" presName="parTxOnlySpace" presStyleCnt="0"/>
      <dgm:spPr/>
    </dgm:pt>
    <dgm:pt modelId="{354F4C12-A6F6-4D54-AF8D-304B78449887}" type="pres">
      <dgm:prSet presAssocID="{FBA409F2-13C3-4855-82EB-72DE5206AAA6}" presName="parTxOnly" presStyleLbl="node1" presStyleIdx="1" presStyleCnt="2" custScaleX="44149" custLinFactX="2990" custLinFactNeighborX="100000" custLinFactNeighborY="2964">
        <dgm:presLayoutVars>
          <dgm:chMax val="0"/>
          <dgm:chPref val="0"/>
          <dgm:bulletEnabled val="1"/>
        </dgm:presLayoutVars>
      </dgm:prSet>
      <dgm:spPr/>
    </dgm:pt>
  </dgm:ptLst>
  <dgm:cxnLst>
    <dgm:cxn modelId="{A1C0870B-78DB-48A2-B245-73D389F2780C}" type="presOf" srcId="{041421E2-9428-437C-B3F8-651B6FE90EA5}" destId="{EC5FF76F-B94A-44DE-8A3F-55165DA38923}" srcOrd="0" destOrd="0" presId="urn:microsoft.com/office/officeart/2005/8/layout/chevron1"/>
    <dgm:cxn modelId="{CDBC7090-684D-49E5-9FE3-060BAE816189}" type="presOf" srcId="{F84A70DB-5DAE-466F-93A1-633529507C37}" destId="{95999D87-BFC3-4066-BCA7-F5694018166F}" srcOrd="0" destOrd="0" presId="urn:microsoft.com/office/officeart/2005/8/layout/chevron1"/>
    <dgm:cxn modelId="{15C12A91-F8BA-428C-B689-BDD87422F005}" srcId="{F84A70DB-5DAE-466F-93A1-633529507C37}" destId="{FBA409F2-13C3-4855-82EB-72DE5206AAA6}" srcOrd="1" destOrd="0" parTransId="{D8A123D4-1D47-41F0-98E9-C85A076F1778}" sibTransId="{EFB249C8-8EF3-455B-97AA-EDB7BE92FA7F}"/>
    <dgm:cxn modelId="{16A710E0-0CBC-47E4-9584-333D0C58EBD1}" type="presOf" srcId="{FBA409F2-13C3-4855-82EB-72DE5206AAA6}" destId="{354F4C12-A6F6-4D54-AF8D-304B78449887}" srcOrd="0" destOrd="0" presId="urn:microsoft.com/office/officeart/2005/8/layout/chevron1"/>
    <dgm:cxn modelId="{819D4CF5-8F2F-4E5F-8BDC-CC34891A8E01}" srcId="{F84A70DB-5DAE-466F-93A1-633529507C37}" destId="{041421E2-9428-437C-B3F8-651B6FE90EA5}" srcOrd="0" destOrd="0" parTransId="{B6D69740-E123-4054-A43A-1BADCA1C0385}" sibTransId="{C2F69885-67AE-41E9-89D6-863905F517E9}"/>
    <dgm:cxn modelId="{C4CCD15E-C8E1-4B16-86B9-E87E2B7D8709}" type="presParOf" srcId="{95999D87-BFC3-4066-BCA7-F5694018166F}" destId="{EC5FF76F-B94A-44DE-8A3F-55165DA38923}" srcOrd="0" destOrd="0" presId="urn:microsoft.com/office/officeart/2005/8/layout/chevron1"/>
    <dgm:cxn modelId="{49155C97-343B-4F9E-B3FC-6749EDB8FDBB}" type="presParOf" srcId="{95999D87-BFC3-4066-BCA7-F5694018166F}" destId="{E762FE50-2802-4C97-BF0E-BF20187BA32C}" srcOrd="1" destOrd="0" presId="urn:microsoft.com/office/officeart/2005/8/layout/chevron1"/>
    <dgm:cxn modelId="{701B862A-2887-42ED-8F40-0FA945823FD7}" type="presParOf" srcId="{95999D87-BFC3-4066-BCA7-F5694018166F}" destId="{354F4C12-A6F6-4D54-AF8D-304B78449887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4A9EA52-3A88-46AE-B9A2-B99372774CD8}" type="doc">
      <dgm:prSet loTypeId="urn:microsoft.com/office/officeart/2005/8/layout/chevron1" loCatId="process" qsTypeId="urn:microsoft.com/office/officeart/2005/8/quickstyle/simple1" qsCatId="simple" csTypeId="urn:microsoft.com/office/officeart/2005/8/colors/colorful3" csCatId="colorful" phldr="1"/>
      <dgm:spPr/>
    </dgm:pt>
    <dgm:pt modelId="{58819411-10EE-481B-B5C3-AF9701F2458B}">
      <dgm:prSet phldrT="[Text]" custT="1"/>
      <dgm:spPr>
        <a:solidFill>
          <a:srgbClr val="E0231F"/>
        </a:solidFill>
      </dgm:spPr>
      <dgm:t>
        <a:bodyPr/>
        <a:lstStyle/>
        <a:p>
          <a:r>
            <a:rPr lang="en-GB" sz="1600" b="1" dirty="0">
              <a:latin typeface="+mn-lt"/>
            </a:rPr>
            <a:t>PI  research| Aim to build portfolio by £xxx per annum  </a:t>
          </a:r>
        </a:p>
      </dgm:t>
    </dgm:pt>
    <dgm:pt modelId="{F38D6244-1093-4708-BFDE-452BEB97494C}" type="sibTrans" cxnId="{9BC02122-1A02-4564-A11F-5F1093E61A24}">
      <dgm:prSet/>
      <dgm:spPr/>
      <dgm:t>
        <a:bodyPr/>
        <a:lstStyle/>
        <a:p>
          <a:endParaRPr lang="en-GB"/>
        </a:p>
      </dgm:t>
    </dgm:pt>
    <dgm:pt modelId="{36877E9A-7562-455B-BEDA-5F285EC3725B}" type="parTrans" cxnId="{9BC02122-1A02-4564-A11F-5F1093E61A24}">
      <dgm:prSet/>
      <dgm:spPr/>
      <dgm:t>
        <a:bodyPr/>
        <a:lstStyle/>
        <a:p>
          <a:endParaRPr lang="en-GB"/>
        </a:p>
      </dgm:t>
    </dgm:pt>
    <dgm:pt modelId="{86A1B809-C21A-43E6-A349-9D5AD927C424}" type="pres">
      <dgm:prSet presAssocID="{14A9EA52-3A88-46AE-B9A2-B99372774CD8}" presName="Name0" presStyleCnt="0">
        <dgm:presLayoutVars>
          <dgm:dir/>
          <dgm:animLvl val="lvl"/>
          <dgm:resizeHandles val="exact"/>
        </dgm:presLayoutVars>
      </dgm:prSet>
      <dgm:spPr/>
    </dgm:pt>
    <dgm:pt modelId="{51E4A4BB-8D6A-45D1-B01F-4127562D939D}" type="pres">
      <dgm:prSet presAssocID="{58819411-10EE-481B-B5C3-AF9701F2458B}" presName="parTxOnly" presStyleLbl="node1" presStyleIdx="0" presStyleCnt="1" custLinFactNeighborX="0" custLinFactNeighborY="1143">
        <dgm:presLayoutVars>
          <dgm:chMax val="0"/>
          <dgm:chPref val="0"/>
          <dgm:bulletEnabled val="1"/>
        </dgm:presLayoutVars>
      </dgm:prSet>
      <dgm:spPr/>
    </dgm:pt>
  </dgm:ptLst>
  <dgm:cxnLst>
    <dgm:cxn modelId="{9BC02122-1A02-4564-A11F-5F1093E61A24}" srcId="{14A9EA52-3A88-46AE-B9A2-B99372774CD8}" destId="{58819411-10EE-481B-B5C3-AF9701F2458B}" srcOrd="0" destOrd="0" parTransId="{36877E9A-7562-455B-BEDA-5F285EC3725B}" sibTransId="{F38D6244-1093-4708-BFDE-452BEB97494C}"/>
    <dgm:cxn modelId="{BDD7E733-DA60-4F3E-8BAB-D385E0D7B8CD}" type="presOf" srcId="{58819411-10EE-481B-B5C3-AF9701F2458B}" destId="{51E4A4BB-8D6A-45D1-B01F-4127562D939D}" srcOrd="0" destOrd="0" presId="urn:microsoft.com/office/officeart/2005/8/layout/chevron1"/>
    <dgm:cxn modelId="{046EB17C-15CD-481F-AB3D-FDCF5BCF6405}" type="presOf" srcId="{14A9EA52-3A88-46AE-B9A2-B99372774CD8}" destId="{86A1B809-C21A-43E6-A349-9D5AD927C424}" srcOrd="0" destOrd="0" presId="urn:microsoft.com/office/officeart/2005/8/layout/chevron1"/>
    <dgm:cxn modelId="{726D027E-FFCA-4EB9-9E47-8A8391DE6ACF}" type="presParOf" srcId="{86A1B809-C21A-43E6-A349-9D5AD927C424}" destId="{51E4A4BB-8D6A-45D1-B01F-4127562D939D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4A9EA52-3A88-46AE-B9A2-B99372774CD8}" type="doc">
      <dgm:prSet loTypeId="urn:microsoft.com/office/officeart/2005/8/layout/chevron1" loCatId="process" qsTypeId="urn:microsoft.com/office/officeart/2005/8/quickstyle/simple1" qsCatId="simple" csTypeId="urn:microsoft.com/office/officeart/2005/8/colors/accent1_3" csCatId="accent1" phldr="1"/>
      <dgm:spPr/>
    </dgm:pt>
    <dgm:pt modelId="{C41C05C7-60A1-432B-B5B7-2C7014AE5E99}">
      <dgm:prSet phldrT="[Text]" custT="1"/>
      <dgm:spPr>
        <a:solidFill>
          <a:srgbClr val="F38908"/>
        </a:solidFill>
      </dgm:spPr>
      <dgm:t>
        <a:bodyPr/>
        <a:lstStyle/>
        <a:p>
          <a:r>
            <a:rPr lang="en-GB" sz="1500" b="1" dirty="0"/>
            <a:t>CI Research |Aim to build portfolio by £xxx per annum </a:t>
          </a:r>
        </a:p>
      </dgm:t>
    </dgm:pt>
    <dgm:pt modelId="{B6E4D110-212E-4197-941A-A6BB238DE4A2}" type="parTrans" cxnId="{781E7C71-E9AC-4E2B-839D-9C159C79B4C4}">
      <dgm:prSet/>
      <dgm:spPr/>
      <dgm:t>
        <a:bodyPr/>
        <a:lstStyle/>
        <a:p>
          <a:endParaRPr lang="en-GB"/>
        </a:p>
      </dgm:t>
    </dgm:pt>
    <dgm:pt modelId="{A52563A5-7FD7-401B-A1C3-8812AC54473C}" type="sibTrans" cxnId="{781E7C71-E9AC-4E2B-839D-9C159C79B4C4}">
      <dgm:prSet/>
      <dgm:spPr/>
      <dgm:t>
        <a:bodyPr/>
        <a:lstStyle/>
        <a:p>
          <a:endParaRPr lang="en-GB"/>
        </a:p>
      </dgm:t>
    </dgm:pt>
    <dgm:pt modelId="{86A1B809-C21A-43E6-A349-9D5AD927C424}" type="pres">
      <dgm:prSet presAssocID="{14A9EA52-3A88-46AE-B9A2-B99372774CD8}" presName="Name0" presStyleCnt="0">
        <dgm:presLayoutVars>
          <dgm:dir/>
          <dgm:animLvl val="lvl"/>
          <dgm:resizeHandles val="exact"/>
        </dgm:presLayoutVars>
      </dgm:prSet>
      <dgm:spPr/>
    </dgm:pt>
    <dgm:pt modelId="{19061A14-5A7A-4D9D-AADE-67725DDFC6C8}" type="pres">
      <dgm:prSet presAssocID="{C41C05C7-60A1-432B-B5B7-2C7014AE5E99}" presName="parTxOnly" presStyleLbl="node1" presStyleIdx="0" presStyleCnt="1" custLinFactNeighborX="-505" custLinFactNeighborY="-29070">
        <dgm:presLayoutVars>
          <dgm:chMax val="0"/>
          <dgm:chPref val="0"/>
          <dgm:bulletEnabled val="1"/>
        </dgm:presLayoutVars>
      </dgm:prSet>
      <dgm:spPr/>
    </dgm:pt>
  </dgm:ptLst>
  <dgm:cxnLst>
    <dgm:cxn modelId="{781E7C71-E9AC-4E2B-839D-9C159C79B4C4}" srcId="{14A9EA52-3A88-46AE-B9A2-B99372774CD8}" destId="{C41C05C7-60A1-432B-B5B7-2C7014AE5E99}" srcOrd="0" destOrd="0" parTransId="{B6E4D110-212E-4197-941A-A6BB238DE4A2}" sibTransId="{A52563A5-7FD7-401B-A1C3-8812AC54473C}"/>
    <dgm:cxn modelId="{046EB17C-15CD-481F-AB3D-FDCF5BCF6405}" type="presOf" srcId="{14A9EA52-3A88-46AE-B9A2-B99372774CD8}" destId="{86A1B809-C21A-43E6-A349-9D5AD927C424}" srcOrd="0" destOrd="0" presId="urn:microsoft.com/office/officeart/2005/8/layout/chevron1"/>
    <dgm:cxn modelId="{750C91A5-60BD-4FA2-AFE9-0B4E4479971F}" type="presOf" srcId="{C41C05C7-60A1-432B-B5B7-2C7014AE5E99}" destId="{19061A14-5A7A-4D9D-AADE-67725DDFC6C8}" srcOrd="0" destOrd="0" presId="urn:microsoft.com/office/officeart/2005/8/layout/chevron1"/>
    <dgm:cxn modelId="{D9F82C2B-84B0-4365-B67D-6A9EF6D2F2DD}" type="presParOf" srcId="{86A1B809-C21A-43E6-A349-9D5AD927C424}" destId="{19061A14-5A7A-4D9D-AADE-67725DDFC6C8}" srcOrd="0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7C75F1-8F38-4070-876B-824D36A216CF}">
      <dsp:nvSpPr>
        <dsp:cNvPr id="0" name=""/>
        <dsp:cNvSpPr/>
      </dsp:nvSpPr>
      <dsp:spPr>
        <a:xfrm>
          <a:off x="5036220" y="-55089"/>
          <a:ext cx="1467917" cy="592376"/>
        </a:xfrm>
        <a:prstGeom prst="roundRect">
          <a:avLst/>
        </a:prstGeom>
        <a:solidFill>
          <a:srgbClr val="013284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Research priorities</a:t>
          </a:r>
        </a:p>
      </dsp:txBody>
      <dsp:txXfrm>
        <a:off x="5065137" y="-26172"/>
        <a:ext cx="1410083" cy="534542"/>
      </dsp:txXfrm>
    </dsp:sp>
    <dsp:sp modelId="{6E817F58-655F-4014-AF85-1F6BB4700C7D}">
      <dsp:nvSpPr>
        <dsp:cNvPr id="0" name=""/>
        <dsp:cNvSpPr/>
      </dsp:nvSpPr>
      <dsp:spPr>
        <a:xfrm>
          <a:off x="3634517" y="208400"/>
          <a:ext cx="4108426" cy="4108426"/>
        </a:xfrm>
        <a:custGeom>
          <a:avLst/>
          <a:gdLst/>
          <a:ahLst/>
          <a:cxnLst/>
          <a:rect l="0" t="0" r="0" b="0"/>
          <a:pathLst>
            <a:path>
              <a:moveTo>
                <a:pt x="2872985" y="170227"/>
              </a:moveTo>
              <a:arcTo wR="2054213" hR="2054213" stAng="17609374" swAng="60229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CC439D-7FA4-4D77-B74C-65E75A7A8CE4}">
      <dsp:nvSpPr>
        <dsp:cNvPr id="0" name=""/>
        <dsp:cNvSpPr/>
      </dsp:nvSpPr>
      <dsp:spPr>
        <a:xfrm>
          <a:off x="6484566" y="552212"/>
          <a:ext cx="1439328" cy="592376"/>
        </a:xfrm>
        <a:prstGeom prst="roundRect">
          <a:avLst/>
        </a:prstGeom>
        <a:solidFill>
          <a:srgbClr val="006FCC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Research design</a:t>
          </a:r>
        </a:p>
      </dsp:txBody>
      <dsp:txXfrm>
        <a:off x="6513483" y="581129"/>
        <a:ext cx="1381494" cy="534542"/>
      </dsp:txXfrm>
    </dsp:sp>
    <dsp:sp modelId="{4872C926-3F9B-4E80-BA59-530E5802594C}">
      <dsp:nvSpPr>
        <dsp:cNvPr id="0" name=""/>
        <dsp:cNvSpPr/>
      </dsp:nvSpPr>
      <dsp:spPr>
        <a:xfrm>
          <a:off x="3797780" y="381128"/>
          <a:ext cx="4108426" cy="4108426"/>
        </a:xfrm>
        <a:custGeom>
          <a:avLst/>
          <a:gdLst/>
          <a:ahLst/>
          <a:cxnLst/>
          <a:rect l="0" t="0" r="0" b="0"/>
          <a:pathLst>
            <a:path>
              <a:moveTo>
                <a:pt x="3657593" y="770093"/>
              </a:moveTo>
              <a:arcTo wR="2054213" hR="2054213" stAng="19278563" swAng="140667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8B99CD-066F-4A56-9CB9-7B895A291622}">
      <dsp:nvSpPr>
        <dsp:cNvPr id="0" name=""/>
        <dsp:cNvSpPr/>
      </dsp:nvSpPr>
      <dsp:spPr>
        <a:xfrm>
          <a:off x="7164797" y="1903372"/>
          <a:ext cx="1413855" cy="786936"/>
        </a:xfrm>
        <a:prstGeom prst="roundRect">
          <a:avLst/>
        </a:prstGeom>
        <a:solidFill>
          <a:srgbClr val="3BB2E4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Grant development  &amp; funding</a:t>
          </a:r>
        </a:p>
      </dsp:txBody>
      <dsp:txXfrm>
        <a:off x="7203212" y="1941787"/>
        <a:ext cx="1337025" cy="710106"/>
      </dsp:txXfrm>
    </dsp:sp>
    <dsp:sp modelId="{A7725540-FA56-42C0-A8B3-0F53A9AFBAFD}">
      <dsp:nvSpPr>
        <dsp:cNvPr id="0" name=""/>
        <dsp:cNvSpPr/>
      </dsp:nvSpPr>
      <dsp:spPr>
        <a:xfrm>
          <a:off x="3760260" y="254827"/>
          <a:ext cx="4108426" cy="4108426"/>
        </a:xfrm>
        <a:custGeom>
          <a:avLst/>
          <a:gdLst/>
          <a:ahLst/>
          <a:cxnLst/>
          <a:rect l="0" t="0" r="0" b="0"/>
          <a:pathLst>
            <a:path>
              <a:moveTo>
                <a:pt x="4071486" y="2442027"/>
              </a:moveTo>
              <a:arcTo wR="2054213" hR="2054213" stAng="652929" swAng="109793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836733-45AC-40B9-878A-E9BA4C0F8A16}">
      <dsp:nvSpPr>
        <dsp:cNvPr id="0" name=""/>
        <dsp:cNvSpPr/>
      </dsp:nvSpPr>
      <dsp:spPr>
        <a:xfrm>
          <a:off x="6620841" y="3316430"/>
          <a:ext cx="1566050" cy="592376"/>
        </a:xfrm>
        <a:prstGeom prst="roundRect">
          <a:avLst/>
        </a:prstGeom>
        <a:solidFill>
          <a:srgbClr val="00A5CD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Recruitment &amp; research delivery</a:t>
          </a:r>
        </a:p>
      </dsp:txBody>
      <dsp:txXfrm>
        <a:off x="6649758" y="3345347"/>
        <a:ext cx="1508216" cy="534542"/>
      </dsp:txXfrm>
    </dsp:sp>
    <dsp:sp modelId="{83EED88F-3EAC-460D-9BFB-8B0DD3B9C414}">
      <dsp:nvSpPr>
        <dsp:cNvPr id="0" name=""/>
        <dsp:cNvSpPr/>
      </dsp:nvSpPr>
      <dsp:spPr>
        <a:xfrm>
          <a:off x="3861916" y="183403"/>
          <a:ext cx="4108426" cy="4108426"/>
        </a:xfrm>
        <a:custGeom>
          <a:avLst/>
          <a:gdLst/>
          <a:ahLst/>
          <a:cxnLst/>
          <a:rect l="0" t="0" r="0" b="0"/>
          <a:pathLst>
            <a:path>
              <a:moveTo>
                <a:pt x="3243619" y="3729057"/>
              </a:moveTo>
              <a:arcTo wR="2054213" hR="2054213" stAng="3277150" swAng="103681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305A24-F456-4F07-9E33-F8D8F44E0391}">
      <dsp:nvSpPr>
        <dsp:cNvPr id="0" name=""/>
        <dsp:cNvSpPr/>
      </dsp:nvSpPr>
      <dsp:spPr>
        <a:xfrm>
          <a:off x="5182727" y="3918882"/>
          <a:ext cx="1365627" cy="847891"/>
        </a:xfrm>
        <a:prstGeom prst="roundRect">
          <a:avLst/>
        </a:prstGeom>
        <a:solidFill>
          <a:srgbClr val="97A2AC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Analysing &amp; interpreting results</a:t>
          </a:r>
        </a:p>
      </dsp:txBody>
      <dsp:txXfrm>
        <a:off x="5224118" y="3960273"/>
        <a:ext cx="1282845" cy="765109"/>
      </dsp:txXfrm>
    </dsp:sp>
    <dsp:sp modelId="{750F1B3A-B0E6-4598-BFF4-839C86B5C5D9}">
      <dsp:nvSpPr>
        <dsp:cNvPr id="0" name=""/>
        <dsp:cNvSpPr/>
      </dsp:nvSpPr>
      <dsp:spPr>
        <a:xfrm>
          <a:off x="3705626" y="233654"/>
          <a:ext cx="4108426" cy="4108426"/>
        </a:xfrm>
        <a:custGeom>
          <a:avLst/>
          <a:gdLst/>
          <a:ahLst/>
          <a:cxnLst/>
          <a:rect l="0" t="0" r="0" b="0"/>
          <a:pathLst>
            <a:path>
              <a:moveTo>
                <a:pt x="1471978" y="4024186"/>
              </a:moveTo>
              <a:arcTo wR="2054213" hR="2054213" stAng="6387917" swAng="87811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63C9DB-6C01-49A0-AAC4-5AF33E0A4215}">
      <dsp:nvSpPr>
        <dsp:cNvPr id="0" name=""/>
        <dsp:cNvSpPr/>
      </dsp:nvSpPr>
      <dsp:spPr>
        <a:xfrm>
          <a:off x="3606546" y="3451673"/>
          <a:ext cx="1422158" cy="592376"/>
        </a:xfrm>
        <a:prstGeom prst="roundRect">
          <a:avLst/>
        </a:prstGeom>
        <a:solidFill>
          <a:srgbClr val="43536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Dissemination</a:t>
          </a:r>
        </a:p>
      </dsp:txBody>
      <dsp:txXfrm>
        <a:off x="3635463" y="3480590"/>
        <a:ext cx="1364324" cy="534542"/>
      </dsp:txXfrm>
    </dsp:sp>
    <dsp:sp modelId="{BA90E56A-5E80-4ACF-AC87-D71521C3862F}">
      <dsp:nvSpPr>
        <dsp:cNvPr id="0" name=""/>
        <dsp:cNvSpPr/>
      </dsp:nvSpPr>
      <dsp:spPr>
        <a:xfrm>
          <a:off x="3717492" y="245072"/>
          <a:ext cx="4108426" cy="4108426"/>
        </a:xfrm>
        <a:custGeom>
          <a:avLst/>
          <a:gdLst/>
          <a:ahLst/>
          <a:cxnLst/>
          <a:rect l="0" t="0" r="0" b="0"/>
          <a:pathLst>
            <a:path>
              <a:moveTo>
                <a:pt x="348492" y="3198899"/>
              </a:moveTo>
              <a:arcTo wR="2054213" hR="2054213" stAng="8768098" swAng="153698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D88F05-EDE4-4268-9EB9-EE4E5DD64A63}">
      <dsp:nvSpPr>
        <dsp:cNvPr id="0" name=""/>
        <dsp:cNvSpPr/>
      </dsp:nvSpPr>
      <dsp:spPr>
        <a:xfrm>
          <a:off x="2919233" y="1992427"/>
          <a:ext cx="1593464" cy="592376"/>
        </a:xfrm>
        <a:prstGeom prst="roundRect">
          <a:avLst/>
        </a:prstGeom>
        <a:solidFill>
          <a:srgbClr val="00A09A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Implementation</a:t>
          </a:r>
        </a:p>
      </dsp:txBody>
      <dsp:txXfrm>
        <a:off x="2948150" y="2021344"/>
        <a:ext cx="1535630" cy="534542"/>
      </dsp:txXfrm>
    </dsp:sp>
    <dsp:sp modelId="{51DEBE21-49FF-4450-BF32-9BF70771853E}">
      <dsp:nvSpPr>
        <dsp:cNvPr id="0" name=""/>
        <dsp:cNvSpPr/>
      </dsp:nvSpPr>
      <dsp:spPr>
        <a:xfrm>
          <a:off x="3715966" y="234402"/>
          <a:ext cx="4108426" cy="4108426"/>
        </a:xfrm>
        <a:custGeom>
          <a:avLst/>
          <a:gdLst/>
          <a:ahLst/>
          <a:cxnLst/>
          <a:rect l="0" t="0" r="0" b="0"/>
          <a:pathLst>
            <a:path>
              <a:moveTo>
                <a:pt x="22816" y="1748893"/>
              </a:moveTo>
              <a:arcTo wR="2054213" hR="2054213" stAng="11312855" swAng="152718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D9925D-9405-45C0-BEFC-FAE865A67304}">
      <dsp:nvSpPr>
        <dsp:cNvPr id="0" name=""/>
        <dsp:cNvSpPr/>
      </dsp:nvSpPr>
      <dsp:spPr>
        <a:xfrm>
          <a:off x="3596590" y="539879"/>
          <a:ext cx="1442080" cy="592376"/>
        </a:xfrm>
        <a:prstGeom prst="roundRect">
          <a:avLst/>
        </a:prstGeom>
        <a:solidFill>
          <a:srgbClr val="016548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Evaluation</a:t>
          </a:r>
          <a:endParaRPr lang="en-GB" sz="1600" kern="1200" dirty="0"/>
        </a:p>
      </dsp:txBody>
      <dsp:txXfrm>
        <a:off x="3625507" y="568796"/>
        <a:ext cx="1384246" cy="534542"/>
      </dsp:txXfrm>
    </dsp:sp>
    <dsp:sp modelId="{CC51CB71-2F85-4A58-A243-39B32AA2ADE6}">
      <dsp:nvSpPr>
        <dsp:cNvPr id="0" name=""/>
        <dsp:cNvSpPr/>
      </dsp:nvSpPr>
      <dsp:spPr>
        <a:xfrm>
          <a:off x="3684906" y="253169"/>
          <a:ext cx="4108426" cy="4108426"/>
        </a:xfrm>
        <a:custGeom>
          <a:avLst/>
          <a:gdLst/>
          <a:ahLst/>
          <a:cxnLst/>
          <a:rect l="0" t="0" r="0" b="0"/>
          <a:pathLst>
            <a:path>
              <a:moveTo>
                <a:pt x="1010719" y="284774"/>
              </a:moveTo>
              <a:arcTo wR="2054213" hR="2054213" stAng="14368249" swAng="62482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5FF76F-B94A-44DE-8A3F-55165DA38923}">
      <dsp:nvSpPr>
        <dsp:cNvPr id="0" name=""/>
        <dsp:cNvSpPr/>
      </dsp:nvSpPr>
      <dsp:spPr>
        <a:xfrm>
          <a:off x="1035883" y="0"/>
          <a:ext cx="2242308" cy="882108"/>
        </a:xfrm>
        <a:prstGeom prst="chevron">
          <a:avLst/>
        </a:prstGeom>
        <a:solidFill>
          <a:srgbClr val="006FCC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NIHR Associate Principal Investigator</a:t>
          </a:r>
        </a:p>
      </dsp:txBody>
      <dsp:txXfrm>
        <a:off x="1476937" y="0"/>
        <a:ext cx="1360200" cy="882108"/>
      </dsp:txXfrm>
    </dsp:sp>
    <dsp:sp modelId="{354F4C12-A6F6-4D54-AF8D-304B78449887}">
      <dsp:nvSpPr>
        <dsp:cNvPr id="0" name=""/>
        <dsp:cNvSpPr/>
      </dsp:nvSpPr>
      <dsp:spPr>
        <a:xfrm>
          <a:off x="3025770" y="0"/>
          <a:ext cx="3597911" cy="882108"/>
        </a:xfrm>
        <a:prstGeom prst="chevron">
          <a:avLst/>
        </a:prstGeom>
        <a:solidFill>
          <a:srgbClr val="016548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Principal Investigator Research Delivery | Research Leaders Programme</a:t>
          </a:r>
          <a:endParaRPr lang="en-GB" sz="1600" u="none" strike="noStrike" kern="1200" dirty="0"/>
        </a:p>
      </dsp:txBody>
      <dsp:txXfrm>
        <a:off x="3466824" y="0"/>
        <a:ext cx="2715803" cy="8821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ECB650-3701-4242-A86D-134F64F23129}">
      <dsp:nvSpPr>
        <dsp:cNvPr id="0" name=""/>
        <dsp:cNvSpPr/>
      </dsp:nvSpPr>
      <dsp:spPr>
        <a:xfrm>
          <a:off x="0" y="26119"/>
          <a:ext cx="2193385" cy="829869"/>
        </a:xfrm>
        <a:prstGeom prst="chevron">
          <a:avLst/>
        </a:prstGeom>
        <a:solidFill>
          <a:srgbClr val="01328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Pre-doctoral</a:t>
          </a:r>
        </a:p>
      </dsp:txBody>
      <dsp:txXfrm>
        <a:off x="414935" y="26119"/>
        <a:ext cx="1363516" cy="829869"/>
      </dsp:txXfrm>
    </dsp:sp>
    <dsp:sp modelId="{EC5FF76F-B94A-44DE-8A3F-55165DA38923}">
      <dsp:nvSpPr>
        <dsp:cNvPr id="0" name=""/>
        <dsp:cNvSpPr/>
      </dsp:nvSpPr>
      <dsp:spPr>
        <a:xfrm>
          <a:off x="1904664" y="26119"/>
          <a:ext cx="2018469" cy="829869"/>
        </a:xfrm>
        <a:prstGeom prst="chevron">
          <a:avLst/>
        </a:prstGeom>
        <a:solidFill>
          <a:srgbClr val="006F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Doctoral</a:t>
          </a:r>
        </a:p>
      </dsp:txBody>
      <dsp:txXfrm>
        <a:off x="2319599" y="26119"/>
        <a:ext cx="1188600" cy="829869"/>
      </dsp:txXfrm>
    </dsp:sp>
    <dsp:sp modelId="{354F4C12-A6F6-4D54-AF8D-304B78449887}">
      <dsp:nvSpPr>
        <dsp:cNvPr id="0" name=""/>
        <dsp:cNvSpPr/>
      </dsp:nvSpPr>
      <dsp:spPr>
        <a:xfrm>
          <a:off x="3740909" y="26119"/>
          <a:ext cx="3919658" cy="829869"/>
        </a:xfrm>
        <a:prstGeom prst="chevron">
          <a:avLst/>
        </a:prstGeom>
        <a:solidFill>
          <a:srgbClr val="01654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Post doctoral</a:t>
          </a:r>
          <a:endParaRPr lang="en-GB" sz="1600" strike="sngStrike" kern="1200" dirty="0"/>
        </a:p>
      </dsp:txBody>
      <dsp:txXfrm>
        <a:off x="4155844" y="26119"/>
        <a:ext cx="3089789" cy="829869"/>
      </dsp:txXfrm>
    </dsp:sp>
    <dsp:sp modelId="{ABE68B6B-81A2-4B26-BEFF-7DFACEE97774}">
      <dsp:nvSpPr>
        <dsp:cNvPr id="0" name=""/>
        <dsp:cNvSpPr/>
      </dsp:nvSpPr>
      <dsp:spPr>
        <a:xfrm>
          <a:off x="7512850" y="26119"/>
          <a:ext cx="2074672" cy="829869"/>
        </a:xfrm>
        <a:prstGeom prst="chevron">
          <a:avLst/>
        </a:prstGeom>
        <a:solidFill>
          <a:srgbClr val="00A09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strike="noStrike" kern="1200" dirty="0"/>
            <a:t>Independent  </a:t>
          </a:r>
        </a:p>
      </dsp:txBody>
      <dsp:txXfrm>
        <a:off x="7927785" y="26119"/>
        <a:ext cx="1244803" cy="8298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ECB650-3701-4242-A86D-134F64F23129}">
      <dsp:nvSpPr>
        <dsp:cNvPr id="0" name=""/>
        <dsp:cNvSpPr/>
      </dsp:nvSpPr>
      <dsp:spPr>
        <a:xfrm>
          <a:off x="1" y="0"/>
          <a:ext cx="2084039" cy="666957"/>
        </a:xfrm>
        <a:prstGeom prst="chevron">
          <a:avLst/>
        </a:prstGeom>
        <a:solidFill>
          <a:srgbClr val="1478C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Interest</a:t>
          </a:r>
        </a:p>
      </dsp:txBody>
      <dsp:txXfrm>
        <a:off x="333480" y="0"/>
        <a:ext cx="1417082" cy="666957"/>
      </dsp:txXfrm>
    </dsp:sp>
    <dsp:sp modelId="{EC5FF76F-B94A-44DE-8A3F-55165DA38923}">
      <dsp:nvSpPr>
        <dsp:cNvPr id="0" name=""/>
        <dsp:cNvSpPr/>
      </dsp:nvSpPr>
      <dsp:spPr>
        <a:xfrm>
          <a:off x="1877976" y="2572"/>
          <a:ext cx="2084039" cy="661811"/>
        </a:xfrm>
        <a:prstGeom prst="chevron">
          <a:avLst/>
        </a:prstGeom>
        <a:solidFill>
          <a:srgbClr val="00A09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Commitment</a:t>
          </a:r>
        </a:p>
      </dsp:txBody>
      <dsp:txXfrm>
        <a:off x="2208882" y="2572"/>
        <a:ext cx="1422228" cy="661811"/>
      </dsp:txXfrm>
    </dsp:sp>
    <dsp:sp modelId="{354F4C12-A6F6-4D54-AF8D-304B78449887}">
      <dsp:nvSpPr>
        <dsp:cNvPr id="0" name=""/>
        <dsp:cNvSpPr/>
      </dsp:nvSpPr>
      <dsp:spPr>
        <a:xfrm>
          <a:off x="3753611" y="0"/>
          <a:ext cx="2084039" cy="666957"/>
        </a:xfrm>
        <a:prstGeom prst="chevron">
          <a:avLst/>
        </a:prstGeom>
        <a:solidFill>
          <a:srgbClr val="01654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Consolidation</a:t>
          </a:r>
        </a:p>
      </dsp:txBody>
      <dsp:txXfrm>
        <a:off x="4087090" y="0"/>
        <a:ext cx="1417082" cy="666957"/>
      </dsp:txXfrm>
    </dsp:sp>
    <dsp:sp modelId="{E6E31CE3-393C-436A-8669-76C57C5883AD}">
      <dsp:nvSpPr>
        <dsp:cNvPr id="0" name=""/>
        <dsp:cNvSpPr/>
      </dsp:nvSpPr>
      <dsp:spPr>
        <a:xfrm>
          <a:off x="5629247" y="0"/>
          <a:ext cx="2084039" cy="666957"/>
        </a:xfrm>
        <a:prstGeom prst="chevron">
          <a:avLst/>
        </a:prstGeom>
        <a:solidFill>
          <a:srgbClr val="00943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Progression</a:t>
          </a:r>
        </a:p>
      </dsp:txBody>
      <dsp:txXfrm>
        <a:off x="5962726" y="0"/>
        <a:ext cx="1417082" cy="666957"/>
      </dsp:txXfrm>
    </dsp:sp>
    <dsp:sp modelId="{ABE68B6B-81A2-4B26-BEFF-7DFACEE97774}">
      <dsp:nvSpPr>
        <dsp:cNvPr id="0" name=""/>
        <dsp:cNvSpPr/>
      </dsp:nvSpPr>
      <dsp:spPr>
        <a:xfrm>
          <a:off x="7504882" y="0"/>
          <a:ext cx="2084039" cy="666957"/>
        </a:xfrm>
        <a:prstGeom prst="chevron">
          <a:avLst/>
        </a:prstGeom>
        <a:solidFill>
          <a:srgbClr val="75BA2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Leading</a:t>
          </a:r>
        </a:p>
      </dsp:txBody>
      <dsp:txXfrm>
        <a:off x="7838361" y="0"/>
        <a:ext cx="1417082" cy="66695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ECB650-3701-4242-A86D-134F64F23129}">
      <dsp:nvSpPr>
        <dsp:cNvPr id="0" name=""/>
        <dsp:cNvSpPr/>
      </dsp:nvSpPr>
      <dsp:spPr>
        <a:xfrm>
          <a:off x="0" y="0"/>
          <a:ext cx="2193385" cy="645294"/>
        </a:xfrm>
        <a:prstGeom prst="chevron">
          <a:avLst/>
        </a:prstGeom>
        <a:solidFill>
          <a:srgbClr val="1478C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Pre-doctoral</a:t>
          </a:r>
        </a:p>
      </dsp:txBody>
      <dsp:txXfrm>
        <a:off x="322647" y="0"/>
        <a:ext cx="1548091" cy="645294"/>
      </dsp:txXfrm>
    </dsp:sp>
    <dsp:sp modelId="{EC5FF76F-B94A-44DE-8A3F-55165DA38923}">
      <dsp:nvSpPr>
        <dsp:cNvPr id="0" name=""/>
        <dsp:cNvSpPr/>
      </dsp:nvSpPr>
      <dsp:spPr>
        <a:xfrm>
          <a:off x="1993557" y="16016"/>
          <a:ext cx="2018469" cy="613260"/>
        </a:xfrm>
        <a:prstGeom prst="chevron">
          <a:avLst/>
        </a:prstGeom>
        <a:solidFill>
          <a:srgbClr val="00A09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Doctoral</a:t>
          </a:r>
        </a:p>
      </dsp:txBody>
      <dsp:txXfrm>
        <a:off x="2300187" y="16016"/>
        <a:ext cx="1405209" cy="613260"/>
      </dsp:txXfrm>
    </dsp:sp>
    <dsp:sp modelId="{354F4C12-A6F6-4D54-AF8D-304B78449887}">
      <dsp:nvSpPr>
        <dsp:cNvPr id="0" name=""/>
        <dsp:cNvSpPr/>
      </dsp:nvSpPr>
      <dsp:spPr>
        <a:xfrm>
          <a:off x="3829802" y="8552"/>
          <a:ext cx="3919658" cy="628188"/>
        </a:xfrm>
        <a:prstGeom prst="chevron">
          <a:avLst/>
        </a:prstGeom>
        <a:solidFill>
          <a:srgbClr val="00943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Post doctoral</a:t>
          </a:r>
          <a:endParaRPr lang="en-GB" sz="1600" strike="sngStrike" kern="1200" dirty="0"/>
        </a:p>
      </dsp:txBody>
      <dsp:txXfrm>
        <a:off x="4143896" y="8552"/>
        <a:ext cx="3291470" cy="628188"/>
      </dsp:txXfrm>
    </dsp:sp>
    <dsp:sp modelId="{ABE68B6B-81A2-4B26-BEFF-7DFACEE97774}">
      <dsp:nvSpPr>
        <dsp:cNvPr id="0" name=""/>
        <dsp:cNvSpPr/>
      </dsp:nvSpPr>
      <dsp:spPr>
        <a:xfrm>
          <a:off x="7516590" y="8552"/>
          <a:ext cx="2074672" cy="628188"/>
        </a:xfrm>
        <a:prstGeom prst="chevron">
          <a:avLst/>
        </a:prstGeom>
        <a:solidFill>
          <a:srgbClr val="75BA2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strike="noStrike" kern="1200" dirty="0"/>
            <a:t>Independent </a:t>
          </a:r>
        </a:p>
      </dsp:txBody>
      <dsp:txXfrm>
        <a:off x="7830684" y="8552"/>
        <a:ext cx="1446484" cy="62818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ECB650-3701-4242-A86D-134F64F23129}">
      <dsp:nvSpPr>
        <dsp:cNvPr id="0" name=""/>
        <dsp:cNvSpPr/>
      </dsp:nvSpPr>
      <dsp:spPr>
        <a:xfrm>
          <a:off x="2286" y="34036"/>
          <a:ext cx="2035086" cy="814034"/>
        </a:xfrm>
        <a:prstGeom prst="chevron">
          <a:avLst/>
        </a:prstGeom>
        <a:solidFill>
          <a:srgbClr val="1478C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Interest</a:t>
          </a:r>
        </a:p>
      </dsp:txBody>
      <dsp:txXfrm>
        <a:off x="409303" y="34036"/>
        <a:ext cx="1221052" cy="814034"/>
      </dsp:txXfrm>
    </dsp:sp>
    <dsp:sp modelId="{EC5FF76F-B94A-44DE-8A3F-55165DA38923}">
      <dsp:nvSpPr>
        <dsp:cNvPr id="0" name=""/>
        <dsp:cNvSpPr/>
      </dsp:nvSpPr>
      <dsp:spPr>
        <a:xfrm>
          <a:off x="1833864" y="34036"/>
          <a:ext cx="2035086" cy="814034"/>
        </a:xfrm>
        <a:prstGeom prst="chevron">
          <a:avLst/>
        </a:prstGeom>
        <a:solidFill>
          <a:srgbClr val="00A09A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Commitment</a:t>
          </a:r>
        </a:p>
      </dsp:txBody>
      <dsp:txXfrm>
        <a:off x="2240881" y="34036"/>
        <a:ext cx="1221052" cy="814034"/>
      </dsp:txXfrm>
    </dsp:sp>
    <dsp:sp modelId="{354F4C12-A6F6-4D54-AF8D-304B78449887}">
      <dsp:nvSpPr>
        <dsp:cNvPr id="0" name=""/>
        <dsp:cNvSpPr/>
      </dsp:nvSpPr>
      <dsp:spPr>
        <a:xfrm>
          <a:off x="3665443" y="34036"/>
          <a:ext cx="2035086" cy="814034"/>
        </a:xfrm>
        <a:prstGeom prst="chevron">
          <a:avLst/>
        </a:prstGeom>
        <a:solidFill>
          <a:srgbClr val="00A09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Consolidation</a:t>
          </a:r>
        </a:p>
      </dsp:txBody>
      <dsp:txXfrm>
        <a:off x="4072460" y="34036"/>
        <a:ext cx="1221052" cy="814034"/>
      </dsp:txXfrm>
    </dsp:sp>
    <dsp:sp modelId="{E6E31CE3-393C-436A-8669-76C57C5883AD}">
      <dsp:nvSpPr>
        <dsp:cNvPr id="0" name=""/>
        <dsp:cNvSpPr/>
      </dsp:nvSpPr>
      <dsp:spPr>
        <a:xfrm>
          <a:off x="5497021" y="34036"/>
          <a:ext cx="2035086" cy="814034"/>
        </a:xfrm>
        <a:prstGeom prst="chevron">
          <a:avLst/>
        </a:prstGeom>
        <a:solidFill>
          <a:srgbClr val="75BA22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u="none" strike="noStrike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Progression</a:t>
          </a:r>
        </a:p>
      </dsp:txBody>
      <dsp:txXfrm>
        <a:off x="5904038" y="34036"/>
        <a:ext cx="1221052" cy="814034"/>
      </dsp:txXfrm>
    </dsp:sp>
    <dsp:sp modelId="{ABE68B6B-81A2-4B26-BEFF-7DFACEE97774}">
      <dsp:nvSpPr>
        <dsp:cNvPr id="0" name=""/>
        <dsp:cNvSpPr/>
      </dsp:nvSpPr>
      <dsp:spPr>
        <a:xfrm>
          <a:off x="7328599" y="34036"/>
          <a:ext cx="2035086" cy="814034"/>
        </a:xfrm>
        <a:prstGeom prst="chevron">
          <a:avLst/>
        </a:prstGeom>
        <a:solidFill>
          <a:srgbClr val="75BA2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Leading</a:t>
          </a:r>
        </a:p>
      </dsp:txBody>
      <dsp:txXfrm>
        <a:off x="7735616" y="34036"/>
        <a:ext cx="1221052" cy="81403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5FF76F-B94A-44DE-8A3F-55165DA38923}">
      <dsp:nvSpPr>
        <dsp:cNvPr id="0" name=""/>
        <dsp:cNvSpPr/>
      </dsp:nvSpPr>
      <dsp:spPr>
        <a:xfrm>
          <a:off x="1175965" y="0"/>
          <a:ext cx="2436637" cy="882108"/>
        </a:xfrm>
        <a:prstGeom prst="chevron">
          <a:avLst/>
        </a:prstGeom>
        <a:solidFill>
          <a:srgbClr val="00A09A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NIHR Associate Principal Investigator</a:t>
          </a:r>
        </a:p>
      </dsp:txBody>
      <dsp:txXfrm>
        <a:off x="1617019" y="0"/>
        <a:ext cx="1554529" cy="882108"/>
      </dsp:txXfrm>
    </dsp:sp>
    <dsp:sp modelId="{354F4C12-A6F6-4D54-AF8D-304B78449887}">
      <dsp:nvSpPr>
        <dsp:cNvPr id="0" name=""/>
        <dsp:cNvSpPr/>
      </dsp:nvSpPr>
      <dsp:spPr>
        <a:xfrm>
          <a:off x="3410876" y="0"/>
          <a:ext cx="2691531" cy="882108"/>
        </a:xfrm>
        <a:prstGeom prst="chevron">
          <a:avLst/>
        </a:prstGeom>
        <a:solidFill>
          <a:srgbClr val="43536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Research</a:t>
          </a:r>
          <a:r>
            <a:rPr lang="en-GB" sz="1600" u="none" strike="noStrike" kern="1200" dirty="0"/>
            <a:t> Leaders Programme</a:t>
          </a:r>
        </a:p>
      </dsp:txBody>
      <dsp:txXfrm>
        <a:off x="3851930" y="0"/>
        <a:ext cx="1809423" cy="88210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E4A4BB-8D6A-45D1-B01F-4127562D939D}">
      <dsp:nvSpPr>
        <dsp:cNvPr id="0" name=""/>
        <dsp:cNvSpPr/>
      </dsp:nvSpPr>
      <dsp:spPr>
        <a:xfrm>
          <a:off x="2189" y="0"/>
          <a:ext cx="4478860" cy="1675812"/>
        </a:xfrm>
        <a:prstGeom prst="chevron">
          <a:avLst/>
        </a:prstGeom>
        <a:solidFill>
          <a:srgbClr val="E0231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latin typeface="+mn-lt"/>
            </a:rPr>
            <a:t>PI  research| Aim to build portfolio by £xxx per annum  </a:t>
          </a:r>
        </a:p>
      </dsp:txBody>
      <dsp:txXfrm>
        <a:off x="840095" y="0"/>
        <a:ext cx="2803048" cy="167581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061A14-5A7A-4D9D-AADE-67725DDFC6C8}">
      <dsp:nvSpPr>
        <dsp:cNvPr id="0" name=""/>
        <dsp:cNvSpPr/>
      </dsp:nvSpPr>
      <dsp:spPr>
        <a:xfrm>
          <a:off x="0" y="0"/>
          <a:ext cx="4498716" cy="1572025"/>
        </a:xfrm>
        <a:prstGeom prst="chevron">
          <a:avLst/>
        </a:prstGeom>
        <a:solidFill>
          <a:srgbClr val="F3890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/>
            <a:t>CI Research |Aim to build portfolio by £xxx per annum </a:t>
          </a:r>
        </a:p>
      </dsp:txBody>
      <dsp:txXfrm>
        <a:off x="786013" y="0"/>
        <a:ext cx="2926691" cy="15720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6629A0-3CCF-4967-A462-0F19230A8A27}" type="datetimeFigureOut">
              <a:rPr lang="en-GB" smtClean="0"/>
              <a:t>29/03/2023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44E1AD-C196-4204-B7BB-80AD25D801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4889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44E1AD-C196-4204-B7BB-80AD25D8016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7312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44E1AD-C196-4204-B7BB-80AD25D8016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3728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44E1AD-C196-4204-B7BB-80AD25D8016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5261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44E1AD-C196-4204-B7BB-80AD25D8016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442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44E1AD-C196-4204-B7BB-80AD25D8016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390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44E1AD-C196-4204-B7BB-80AD25D8016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186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44E1AD-C196-4204-B7BB-80AD25D8016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74348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44E1AD-C196-4204-B7BB-80AD25D8016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0495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44E1AD-C196-4204-B7BB-80AD25D8016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99641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44E1AD-C196-4204-B7BB-80AD25D8016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4856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E9281-7DBB-41AA-B6C3-D215DC30CA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1B26F3-2462-430E-B967-4D01BDEF13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DDE5E9-F13C-482A-A3A8-34CCD7308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01F8-97DB-487B-B086-5A09538FB859}" type="datetimeFigureOut">
              <a:rPr lang="en-GB" smtClean="0"/>
              <a:t>29/03/2023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8C06D9-29FB-462B-896B-4CA14EDBC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85E8B3-2A90-4263-BB7C-965435A9F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46F7D-5DE5-4EDD-AC8F-6485CD767A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5158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D8C52-B86C-45E5-BE62-ACA0B2B05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B9DF75-FAD2-4864-B623-56B1BF12BD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53730B-07A9-48C4-BB8D-0AC3F8741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01F8-97DB-487B-B086-5A09538FB859}" type="datetimeFigureOut">
              <a:rPr lang="en-GB" smtClean="0"/>
              <a:t>29/03/2023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8A4648-ACD0-4C07-80F9-02B0B7E13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589169-B45A-4A85-AFE4-032100857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46F7D-5DE5-4EDD-AC8F-6485CD767A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109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28DFD3-2A8D-4078-80D4-0D1D75CD41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005556-5F77-4EE4-AA99-5C3501B4AB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5A119-85A8-4D6B-827B-1BFD69082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01F8-97DB-487B-B086-5A09538FB859}" type="datetimeFigureOut">
              <a:rPr lang="en-GB" smtClean="0"/>
              <a:t>29/03/2023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9224E7-E01F-4C32-ABDD-3AAB5A756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9980AE-E6B3-44CE-A709-9A382CCB7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46F7D-5DE5-4EDD-AC8F-6485CD767A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81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F3A1A-50E2-4F25-B86A-C49F17711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BC9DD-452D-44A3-847C-6C1695296D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78D4D2-7E7B-455C-ACEA-A1BE13826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01F8-97DB-487B-B086-5A09538FB859}" type="datetimeFigureOut">
              <a:rPr lang="en-GB" smtClean="0"/>
              <a:t>29/03/2023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D8DCA1-C9CB-4AB4-8F2E-C8788643A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DD6CEB-2C51-4395-952E-85BA88E3F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46F7D-5DE5-4EDD-AC8F-6485CD767A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4585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4629B-E1C3-4C45-927A-EC97C7B77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4AEF15-8FF9-4A9D-93A9-6A26422184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6EBCEF-7043-4F4B-821A-4A27AA003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01F8-97DB-487B-B086-5A09538FB859}" type="datetimeFigureOut">
              <a:rPr lang="en-GB" smtClean="0"/>
              <a:t>29/03/2023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9B0994-2F74-40A9-B67B-5B61971A7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3D6A1A-F5D1-4349-A4B3-EEA279280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46F7D-5DE5-4EDD-AC8F-6485CD767A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301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C70CB-43C3-42C9-8B7C-10A24CF26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845687-616E-48ED-B6D5-BCD8FBB0EF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771019-7333-4EB6-8CBE-2EA6CAE305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17E1C4-5C04-48A3-94BD-97E7DDD63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01F8-97DB-487B-B086-5A09538FB859}" type="datetimeFigureOut">
              <a:rPr lang="en-GB" smtClean="0"/>
              <a:t>29/03/2023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3693AE-3C66-4DDA-86A4-3E2430939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590BF5-118C-4215-B52D-F116BA87A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46F7D-5DE5-4EDD-AC8F-6485CD767A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721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EFCE0-95C7-4AC8-A112-5862A8E0E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51D654-29BC-440F-8B4C-BA11A728A7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4A06AC-3E8D-42B2-AA51-122CCDD0CC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71A3FD-D03C-4AD4-B2E5-54B33EA0AE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770CB2-9463-4C73-A070-21EBAED028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1DCF61-06AD-40C4-B651-C57C4D956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01F8-97DB-487B-B086-5A09538FB859}" type="datetimeFigureOut">
              <a:rPr lang="en-GB" smtClean="0"/>
              <a:t>29/03/2023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180895-F1A9-4833-B9E1-C3136C5F8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ED9D7A-3DB7-48BB-B2C3-FE1562555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46F7D-5DE5-4EDD-AC8F-6485CD767A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974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5C087-C328-4495-A0DC-5AE29C43C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9B5775-B7C0-4F9D-9E77-7EA96A7A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01F8-97DB-487B-B086-5A09538FB859}" type="datetimeFigureOut">
              <a:rPr lang="en-GB" smtClean="0"/>
              <a:t>29/03/2023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91FE4A-6262-4D49-8019-6447CC697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904B2A-8753-40E3-958C-DD38EF594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46F7D-5DE5-4EDD-AC8F-6485CD767A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986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9849DF-2BF2-4EEE-B6B5-4F77716E7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01F8-97DB-487B-B086-5A09538FB859}" type="datetimeFigureOut">
              <a:rPr lang="en-GB" smtClean="0"/>
              <a:t>29/03/2023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4F34B2-1072-40A0-AD9B-47EEDC7B9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E6E351-4EFB-4048-896A-19A019904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46F7D-5DE5-4EDD-AC8F-6485CD767A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440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F06A3-5F9E-44BF-9F7E-303870064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944A7-ECCF-430F-851D-67ED535DE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BBE483-D7CC-4C78-8D59-D8DE6F51A9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CC24D0-43A1-43A9-B1ED-D1AF00242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01F8-97DB-487B-B086-5A09538FB859}" type="datetimeFigureOut">
              <a:rPr lang="en-GB" smtClean="0"/>
              <a:t>29/03/2023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185CCA-9F20-4BF2-847C-D5E7F8F91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0A87BC-A545-4C22-B188-AE8D54464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46F7D-5DE5-4EDD-AC8F-6485CD767A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4676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7DFBC-8904-4839-AC49-A56BD86E7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38E35D-8982-40FD-915A-9254284F65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C43B1C-E17C-4936-9B0D-1615922459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885EE5-2222-4821-A039-112EA7040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01F8-97DB-487B-B086-5A09538FB859}" type="datetimeFigureOut">
              <a:rPr lang="en-GB" smtClean="0"/>
              <a:t>29/03/2023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83969B-7008-4875-92D0-442F4374E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57DB00-4F5D-4AE6-A6CF-7F6CBD0CE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46F7D-5DE5-4EDD-AC8F-6485CD767A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726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432D77-DBC6-42F6-A98E-469E5F6F8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E7D047-F748-4A86-9307-DAA31F368F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D03F1A-99D8-42A9-A8B9-D57112E4C7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C01F8-97DB-487B-B086-5A09538FB859}" type="datetimeFigureOut">
              <a:rPr lang="en-GB" smtClean="0"/>
              <a:t>29/03/2023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1B73BD-FEE2-42C1-8B11-707AAF2887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EE0872-7013-4C73-8C41-338B5E1ACC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46F7D-5DE5-4EDD-AC8F-6485CD767A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1691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13" Type="http://schemas.openxmlformats.org/officeDocument/2006/relationships/image" Target="../media/image6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5" Type="http://schemas.openxmlformats.org/officeDocument/2006/relationships/diagramQuickStyle" Target="../diagrams/quickStyle8.xml"/><Relationship Id="rId15" Type="http://schemas.openxmlformats.org/officeDocument/2006/relationships/image" Target="../media/image5.jpg"/><Relationship Id="rId10" Type="http://schemas.openxmlformats.org/officeDocument/2006/relationships/diagramQuickStyle" Target="../diagrams/quickStyle9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Relationship Id="rId1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soar@uhs.nhs.u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5.jpg"/><Relationship Id="rId4" Type="http://schemas.openxmlformats.org/officeDocument/2006/relationships/diagramLayout" Target="../diagrams/layout1.xml"/><Relationship Id="rId9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5.jpg"/><Relationship Id="rId10" Type="http://schemas.openxmlformats.org/officeDocument/2006/relationships/image" Target="../media/image11.png"/><Relationship Id="rId4" Type="http://schemas.openxmlformats.org/officeDocument/2006/relationships/image" Target="../media/image4.jpg"/><Relationship Id="rId9" Type="http://schemas.openxmlformats.org/officeDocument/2006/relationships/image" Target="../media/image10.png"/><Relationship Id="rId14" Type="http://schemas.openxmlformats.org/officeDocument/2006/relationships/hyperlink" Target="https://clinicalresearch.uhs.nhs.uk/for-researcher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5.jpg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13" Type="http://schemas.openxmlformats.org/officeDocument/2006/relationships/diagramQuickStyle" Target="../diagrams/quickStyle5.xml"/><Relationship Id="rId3" Type="http://schemas.openxmlformats.org/officeDocument/2006/relationships/image" Target="../media/image6.png"/><Relationship Id="rId7" Type="http://schemas.openxmlformats.org/officeDocument/2006/relationships/diagramLayout" Target="../diagrams/layout4.xml"/><Relationship Id="rId12" Type="http://schemas.openxmlformats.org/officeDocument/2006/relationships/diagramLayout" Target="../diagrams/layou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4.xml"/><Relationship Id="rId11" Type="http://schemas.openxmlformats.org/officeDocument/2006/relationships/diagramData" Target="../diagrams/data5.xml"/><Relationship Id="rId5" Type="http://schemas.openxmlformats.org/officeDocument/2006/relationships/image" Target="../media/image5.jpg"/><Relationship Id="rId15" Type="http://schemas.microsoft.com/office/2007/relationships/diagramDrawing" Target="../diagrams/drawing5.xml"/><Relationship Id="rId10" Type="http://schemas.microsoft.com/office/2007/relationships/diagramDrawing" Target="../diagrams/drawing4.xml"/><Relationship Id="rId4" Type="http://schemas.openxmlformats.org/officeDocument/2006/relationships/image" Target="../media/image4.jpg"/><Relationship Id="rId9" Type="http://schemas.openxmlformats.org/officeDocument/2006/relationships/diagramColors" Target="../diagrams/colors4.xml"/><Relationship Id="rId14" Type="http://schemas.openxmlformats.org/officeDocument/2006/relationships/diagramColors" Target="../diagrams/colors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13" Type="http://schemas.openxmlformats.org/officeDocument/2006/relationships/image" Target="../media/image6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5" Type="http://schemas.openxmlformats.org/officeDocument/2006/relationships/image" Target="../media/image5.jpg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Relationship Id="rId1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5A1857-7428-3A00-BF48-37147EFC2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987"/>
            <a:ext cx="6780944" cy="688376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99C67B5-B9AC-683F-3F61-B1E52A3BA51F}"/>
              </a:ext>
            </a:extLst>
          </p:cNvPr>
          <p:cNvSpPr txBox="1">
            <a:spLocks/>
          </p:cNvSpPr>
          <p:nvPr/>
        </p:nvSpPr>
        <p:spPr>
          <a:xfrm>
            <a:off x="611470" y="2192872"/>
            <a:ext cx="3742184" cy="122502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Research </a:t>
            </a:r>
            <a:b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is every healthcare professional’s business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C4F7B5-7402-B669-9CAE-CA73B3672A15}"/>
              </a:ext>
            </a:extLst>
          </p:cNvPr>
          <p:cNvSpPr txBox="1"/>
          <p:nvPr/>
        </p:nvSpPr>
        <p:spPr>
          <a:xfrm>
            <a:off x="7144176" y="1924245"/>
            <a:ext cx="4656761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100" dirty="0"/>
              <a:t>This slide deck provides an introduction to ways in which healthcare professionals at UHS might get involved in research – from making patients aware of opportunities to participate in research, all the way through to leading on the delivery and conduct of research studies.  </a:t>
            </a:r>
          </a:p>
          <a:p>
            <a:pPr marL="0" indent="0">
              <a:buNone/>
            </a:pPr>
            <a:endParaRPr lang="en-GB" sz="2100" dirty="0"/>
          </a:p>
          <a:p>
            <a:pPr marL="0" indent="0">
              <a:buNone/>
            </a:pPr>
            <a:r>
              <a:rPr lang="en-GB" sz="2100" dirty="0"/>
              <a:t>It also sets out the essentials of a clinical academic and research delivery career pathway and the training and development people might access as they develop.</a:t>
            </a:r>
          </a:p>
        </p:txBody>
      </p:sp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380EE68C-88A0-8DE5-6004-2F721546C6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431" y="317322"/>
            <a:ext cx="2406506" cy="1203254"/>
          </a:xfrm>
          <a:prstGeom prst="rect">
            <a:avLst/>
          </a:prstGeom>
        </p:spPr>
      </p:pic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38A289B0-E5B7-D3D2-09EF-0CD007C973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229" y="265953"/>
            <a:ext cx="2878665" cy="1203252"/>
          </a:xfrm>
          <a:prstGeom prst="rect">
            <a:avLst/>
          </a:prstGeom>
        </p:spPr>
      </p:pic>
      <p:pic>
        <p:nvPicPr>
          <p:cNvPr id="10" name="Picture 9" descr="Text&#10;&#10;Description automatically generated with medium confidence">
            <a:extLst>
              <a:ext uri="{FF2B5EF4-FFF2-40B4-BE49-F238E27FC236}">
                <a16:creationId xmlns:a16="http://schemas.microsoft.com/office/drawing/2014/main" id="{552D4896-6305-DABE-9AF3-9605A4E48D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431" y="317107"/>
            <a:ext cx="2406506" cy="1203254"/>
          </a:xfrm>
          <a:prstGeom prst="rect">
            <a:avLst/>
          </a:prstGeom>
        </p:spPr>
      </p:pic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13A727D8-A6B4-52AE-057E-D72A48E26B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229" y="265738"/>
            <a:ext cx="2878665" cy="120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507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73CD4-0E71-FCF7-A8E5-3A3374133F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8706" y="233810"/>
            <a:ext cx="11409454" cy="81267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pPr algn="ctr"/>
            <a:br>
              <a:rPr lang="en-GB" sz="4400" dirty="0"/>
            </a:br>
            <a:br>
              <a:rPr lang="en-GB" sz="32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GB" sz="3600" b="1" dirty="0"/>
              <a:t>Research-related career development and training  </a:t>
            </a:r>
            <a:br>
              <a:rPr lang="en-GB" sz="3600" b="1" dirty="0"/>
            </a:br>
            <a:r>
              <a:rPr lang="en-GB" sz="3600" b="1" dirty="0"/>
              <a:t>for healthcare professionals via </a:t>
            </a:r>
            <a:r>
              <a:rPr lang="en-GB" sz="3600" b="1" dirty="0" err="1"/>
              <a:t>SoAR</a:t>
            </a:r>
            <a:br>
              <a:rPr lang="en-GB" sz="3200" dirty="0"/>
            </a:br>
            <a:br>
              <a:rPr lang="en-GB" sz="4800" dirty="0"/>
            </a:br>
            <a:endParaRPr lang="en-GB" sz="280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272A8FA-2CBC-264F-9CAA-89425FE601DE}"/>
              </a:ext>
            </a:extLst>
          </p:cNvPr>
          <p:cNvSpPr txBox="1">
            <a:spLocks/>
          </p:cNvSpPr>
          <p:nvPr/>
        </p:nvSpPr>
        <p:spPr>
          <a:xfrm>
            <a:off x="6686872" y="6291352"/>
            <a:ext cx="2628934" cy="4037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B620A6-53BC-4C88-8654-DB2B3756879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3" name="Table 4">
            <a:extLst>
              <a:ext uri="{FF2B5EF4-FFF2-40B4-BE49-F238E27FC236}">
                <a16:creationId xmlns:a16="http://schemas.microsoft.com/office/drawing/2014/main" id="{EE52649E-69E4-0ABA-74E2-BB7EE9D9CD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9737665"/>
              </p:ext>
            </p:extLst>
          </p:nvPr>
        </p:nvGraphicFramePr>
        <p:xfrm>
          <a:off x="243840" y="4874588"/>
          <a:ext cx="2035126" cy="88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815">
                  <a:extLst>
                    <a:ext uri="{9D8B030D-6E8A-4147-A177-3AD203B41FA5}">
                      <a16:colId xmlns:a16="http://schemas.microsoft.com/office/drawing/2014/main" val="1846529723"/>
                    </a:ext>
                  </a:extLst>
                </a:gridCol>
                <a:gridCol w="1582311">
                  <a:extLst>
                    <a:ext uri="{9D8B030D-6E8A-4147-A177-3AD203B41FA5}">
                      <a16:colId xmlns:a16="http://schemas.microsoft.com/office/drawing/2014/main" val="2681385850"/>
                    </a:ext>
                  </a:extLst>
                </a:gridCol>
              </a:tblGrid>
              <a:tr h="205534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70549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0" dirty="0">
                          <a:solidFill>
                            <a:sysClr val="windowText" lastClr="000000"/>
                          </a:solidFill>
                        </a:rPr>
                        <a:t>Career guidance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6423917"/>
                  </a:ext>
                </a:extLst>
              </a:tr>
              <a:tr h="205534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8D143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0" dirty="0">
                          <a:solidFill>
                            <a:sysClr val="windowText" lastClr="000000"/>
                          </a:solidFill>
                        </a:rPr>
                        <a:t>Skill and knowledge development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7383954"/>
                  </a:ext>
                </a:extLst>
              </a:tr>
              <a:tr h="205534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3BB2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0" dirty="0">
                          <a:solidFill>
                            <a:sysClr val="windowText" lastClr="000000"/>
                          </a:solidFill>
                        </a:rPr>
                        <a:t>Information and advice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1232418"/>
                  </a:ext>
                </a:extLst>
              </a:tr>
            </a:tbl>
          </a:graphicData>
        </a:graphic>
      </p:graphicFrame>
      <p:pic>
        <p:nvPicPr>
          <p:cNvPr id="34" name="Picture 33">
            <a:extLst>
              <a:ext uri="{FF2B5EF4-FFF2-40B4-BE49-F238E27FC236}">
                <a16:creationId xmlns:a16="http://schemas.microsoft.com/office/drawing/2014/main" id="{7432FBC4-BDE0-E05D-A1D7-92638A4819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1926"/>
            <a:ext cx="12182546" cy="736074"/>
          </a:xfrm>
          <a:prstGeom prst="rect">
            <a:avLst/>
          </a:prstGeom>
        </p:spPr>
      </p:pic>
      <p:pic>
        <p:nvPicPr>
          <p:cNvPr id="37" name="Picture 36" descr="A picture containing logo&#10;&#10;Description automatically generated">
            <a:extLst>
              <a:ext uri="{FF2B5EF4-FFF2-40B4-BE49-F238E27FC236}">
                <a16:creationId xmlns:a16="http://schemas.microsoft.com/office/drawing/2014/main" id="{36D7AA8A-C422-3563-1903-F3D95D2397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710" y="6121926"/>
            <a:ext cx="2444336" cy="575173"/>
          </a:xfrm>
          <a:prstGeom prst="rect">
            <a:avLst/>
          </a:prstGeom>
        </p:spPr>
      </p:pic>
      <p:pic>
        <p:nvPicPr>
          <p:cNvPr id="38" name="Picture 37" descr="Logo, company name&#10;&#10;Description automatically generated">
            <a:extLst>
              <a:ext uri="{FF2B5EF4-FFF2-40B4-BE49-F238E27FC236}">
                <a16:creationId xmlns:a16="http://schemas.microsoft.com/office/drawing/2014/main" id="{18E7D761-A395-5783-A4BD-633C29A577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20" y="6121926"/>
            <a:ext cx="1351503" cy="564914"/>
          </a:xfrm>
          <a:prstGeom prst="rect">
            <a:avLst/>
          </a:prstGeom>
        </p:spPr>
      </p:pic>
      <p:pic>
        <p:nvPicPr>
          <p:cNvPr id="39" name="Picture 38" descr="A picture containing logo&#10;&#10;Description automatically generated">
            <a:extLst>
              <a:ext uri="{FF2B5EF4-FFF2-40B4-BE49-F238E27FC236}">
                <a16:creationId xmlns:a16="http://schemas.microsoft.com/office/drawing/2014/main" id="{C77B854F-E221-4464-8727-9CABDAFF51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824" y="6121926"/>
            <a:ext cx="2444336" cy="575173"/>
          </a:xfrm>
          <a:prstGeom prst="rect">
            <a:avLst/>
          </a:prstGeom>
        </p:spPr>
      </p:pic>
      <p:pic>
        <p:nvPicPr>
          <p:cNvPr id="40" name="Picture 39" descr="Logo, company name&#10;&#10;Description automatically generated">
            <a:extLst>
              <a:ext uri="{FF2B5EF4-FFF2-40B4-BE49-F238E27FC236}">
                <a16:creationId xmlns:a16="http://schemas.microsoft.com/office/drawing/2014/main" id="{6237234A-FA8D-1B8B-C81B-7D612BCC52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34" y="6121926"/>
            <a:ext cx="1351503" cy="564914"/>
          </a:xfrm>
          <a:prstGeom prst="rect">
            <a:avLst/>
          </a:prstGeom>
        </p:spPr>
      </p:pic>
      <p:graphicFrame>
        <p:nvGraphicFramePr>
          <p:cNvPr id="32" name="Table 2">
            <a:extLst>
              <a:ext uri="{FF2B5EF4-FFF2-40B4-BE49-F238E27FC236}">
                <a16:creationId xmlns:a16="http://schemas.microsoft.com/office/drawing/2014/main" id="{8A94F924-8541-8022-9562-AD5428FD01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1231301"/>
              </p:ext>
            </p:extLst>
          </p:nvPr>
        </p:nvGraphicFramePr>
        <p:xfrm>
          <a:off x="1079500" y="1074471"/>
          <a:ext cx="10718801" cy="51694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04605">
                  <a:extLst>
                    <a:ext uri="{9D8B030D-6E8A-4147-A177-3AD203B41FA5}">
                      <a16:colId xmlns:a16="http://schemas.microsoft.com/office/drawing/2014/main" val="3450473462"/>
                    </a:ext>
                  </a:extLst>
                </a:gridCol>
                <a:gridCol w="501620">
                  <a:extLst>
                    <a:ext uri="{9D8B030D-6E8A-4147-A177-3AD203B41FA5}">
                      <a16:colId xmlns:a16="http://schemas.microsoft.com/office/drawing/2014/main" val="3345988715"/>
                    </a:ext>
                  </a:extLst>
                </a:gridCol>
                <a:gridCol w="462017">
                  <a:extLst>
                    <a:ext uri="{9D8B030D-6E8A-4147-A177-3AD203B41FA5}">
                      <a16:colId xmlns:a16="http://schemas.microsoft.com/office/drawing/2014/main" val="3680197400"/>
                    </a:ext>
                  </a:extLst>
                </a:gridCol>
                <a:gridCol w="660025">
                  <a:extLst>
                    <a:ext uri="{9D8B030D-6E8A-4147-A177-3AD203B41FA5}">
                      <a16:colId xmlns:a16="http://schemas.microsoft.com/office/drawing/2014/main" val="202115481"/>
                    </a:ext>
                  </a:extLst>
                </a:gridCol>
                <a:gridCol w="950435">
                  <a:extLst>
                    <a:ext uri="{9D8B030D-6E8A-4147-A177-3AD203B41FA5}">
                      <a16:colId xmlns:a16="http://schemas.microsoft.com/office/drawing/2014/main" val="4232054157"/>
                    </a:ext>
                  </a:extLst>
                </a:gridCol>
                <a:gridCol w="580822">
                  <a:extLst>
                    <a:ext uri="{9D8B030D-6E8A-4147-A177-3AD203B41FA5}">
                      <a16:colId xmlns:a16="http://schemas.microsoft.com/office/drawing/2014/main" val="2253730610"/>
                    </a:ext>
                  </a:extLst>
                </a:gridCol>
                <a:gridCol w="660025">
                  <a:extLst>
                    <a:ext uri="{9D8B030D-6E8A-4147-A177-3AD203B41FA5}">
                      <a16:colId xmlns:a16="http://schemas.microsoft.com/office/drawing/2014/main" val="1319680790"/>
                    </a:ext>
                  </a:extLst>
                </a:gridCol>
                <a:gridCol w="409215">
                  <a:extLst>
                    <a:ext uri="{9D8B030D-6E8A-4147-A177-3AD203B41FA5}">
                      <a16:colId xmlns:a16="http://schemas.microsoft.com/office/drawing/2014/main" val="2833387317"/>
                    </a:ext>
                  </a:extLst>
                </a:gridCol>
                <a:gridCol w="990037">
                  <a:extLst>
                    <a:ext uri="{9D8B030D-6E8A-4147-A177-3AD203B41FA5}">
                      <a16:colId xmlns:a16="http://schemas.microsoft.com/office/drawing/2014/main" val="999996615"/>
                    </a:ext>
                  </a:extLst>
                </a:gridCol>
              </a:tblGrid>
              <a:tr h="334963"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rgbClr val="7030A0"/>
                        </a:solidFill>
                      </a:endParaRPr>
                    </a:p>
                  </a:txBody>
                  <a:tcPr marL="83741" marR="83741" marT="41870" marB="418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BSc</a:t>
                      </a:r>
                    </a:p>
                  </a:txBody>
                  <a:tcPr marL="83741" marR="83741" marT="41870" marB="4187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→</a:t>
                      </a:r>
                    </a:p>
                  </a:txBody>
                  <a:tcPr marL="83741" marR="83741" marT="41870" marB="4187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MSc</a:t>
                      </a:r>
                    </a:p>
                  </a:txBody>
                  <a:tcPr marL="83741" marR="83741" marT="41870" marB="4187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Predoc</a:t>
                      </a:r>
                    </a:p>
                  </a:txBody>
                  <a:tcPr marL="83741" marR="83741" marT="41870" marB="418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→</a:t>
                      </a:r>
                    </a:p>
                  </a:txBody>
                  <a:tcPr marL="83741" marR="83741" marT="41870" marB="4187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PhD</a:t>
                      </a:r>
                    </a:p>
                  </a:txBody>
                  <a:tcPr marL="83741" marR="83741" marT="41870" marB="4187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→</a:t>
                      </a:r>
                    </a:p>
                  </a:txBody>
                  <a:tcPr marL="83741" marR="83741" marT="41870" marB="4187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Post Doc</a:t>
                      </a:r>
                    </a:p>
                  </a:txBody>
                  <a:tcPr marL="83741" marR="83741" marT="41870" marB="41870" anchor="ctr"/>
                </a:tc>
                <a:extLst>
                  <a:ext uri="{0D108BD9-81ED-4DB2-BD59-A6C34878D82A}">
                    <a16:rowId xmlns:a16="http://schemas.microsoft.com/office/drawing/2014/main" val="1240067146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algn="r"/>
                      <a:r>
                        <a:rPr lang="en-GB" sz="1300" b="1" dirty="0"/>
                        <a:t>Preparing fellowship application workshops (Predoc &amp; PhD)</a:t>
                      </a:r>
                    </a:p>
                  </a:txBody>
                  <a:tcPr marL="83741" marR="83741" marT="41870" marB="41870"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3741" marR="83741" marT="41870" marB="41870">
                    <a:solidFill>
                      <a:srgbClr val="3BB2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3741" marR="83741" marT="41870" marB="41870">
                    <a:solidFill>
                      <a:srgbClr val="3BB2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3741" marR="83741" marT="41870" marB="41870">
                    <a:solidFill>
                      <a:srgbClr val="3BB2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3741" marR="83741" marT="41870" marB="41870">
                    <a:solidFill>
                      <a:srgbClr val="3BB2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3741" marR="83741" marT="41870" marB="41870"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3741" marR="83741" marT="41870" marB="41870"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83741" marR="83741" marT="41870" marB="41870"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3741" marR="83741" marT="41870" marB="41870"/>
                </a:tc>
                <a:extLst>
                  <a:ext uri="{0D108BD9-81ED-4DB2-BD59-A6C34878D82A}">
                    <a16:rowId xmlns:a16="http://schemas.microsoft.com/office/drawing/2014/main" val="1796212119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algn="r"/>
                      <a:r>
                        <a:rPr lang="en-GB" sz="1300" b="1" dirty="0"/>
                        <a:t>Mentoring</a:t>
                      </a:r>
                    </a:p>
                  </a:txBody>
                  <a:tcPr marL="83741" marR="83741" marT="41870" marB="41870"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83741" marR="83741" marT="41870" marB="41870"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3741" marR="83741" marT="41870" marB="41870"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83741" marR="83741" marT="41870" marB="41870"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3741" marR="83741" marT="41870" marB="41870">
                    <a:solidFill>
                      <a:srgbClr val="70549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3741" marR="83741" marT="41870" marB="41870">
                    <a:solidFill>
                      <a:srgbClr val="70549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3741" marR="83741" marT="41870" marB="41870">
                    <a:solidFill>
                      <a:srgbClr val="70549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3741" marR="83741" marT="41870" marB="41870">
                    <a:solidFill>
                      <a:srgbClr val="70549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3741" marR="83741" marT="41870" marB="41870">
                    <a:solidFill>
                      <a:srgbClr val="7054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2065737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algn="r"/>
                      <a:r>
                        <a:rPr lang="en-GB" sz="1300" b="1" dirty="0" err="1"/>
                        <a:t>SoAR</a:t>
                      </a:r>
                      <a:r>
                        <a:rPr lang="en-GB" sz="1300" b="1" baseline="0" dirty="0"/>
                        <a:t> workshops and events</a:t>
                      </a:r>
                      <a:endParaRPr lang="en-GB" sz="1300" b="1" dirty="0"/>
                    </a:p>
                  </a:txBody>
                  <a:tcPr marL="83741" marR="83741" marT="41870" marB="41870"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3741" marR="83741" marT="41870" marB="41870">
                    <a:solidFill>
                      <a:srgbClr val="8D143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3741" marR="83741" marT="41870" marB="41870">
                    <a:solidFill>
                      <a:srgbClr val="8D143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3741" marR="83741" marT="41870" marB="41870">
                    <a:solidFill>
                      <a:srgbClr val="8D143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3741" marR="83741" marT="41870" marB="41870">
                    <a:solidFill>
                      <a:srgbClr val="8D143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3741" marR="83741" marT="41870" marB="41870">
                    <a:solidFill>
                      <a:srgbClr val="8D143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3741" marR="83741" marT="41870" marB="41870">
                    <a:solidFill>
                      <a:srgbClr val="8D143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3741" marR="83741" marT="41870" marB="41870">
                    <a:solidFill>
                      <a:srgbClr val="8D143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3741" marR="83741" marT="41870" marB="41870">
                    <a:solidFill>
                      <a:srgbClr val="8D14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268159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algn="r"/>
                      <a:r>
                        <a:rPr lang="en-GB" sz="1300" b="1" dirty="0"/>
                        <a:t>Information on</a:t>
                      </a:r>
                      <a:r>
                        <a:rPr lang="en-GB" sz="1300" b="1" baseline="0" dirty="0"/>
                        <a:t> NIHR and other academic training programmes</a:t>
                      </a:r>
                      <a:endParaRPr lang="en-GB" sz="1300" b="1" dirty="0"/>
                    </a:p>
                  </a:txBody>
                  <a:tcPr marL="83741" marR="83741" marT="41870" marB="41870"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3741" marR="83741" marT="41870" marB="41870">
                    <a:solidFill>
                      <a:srgbClr val="3BB2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3741" marR="83741" marT="41870" marB="41870">
                    <a:solidFill>
                      <a:srgbClr val="3BB2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3741" marR="83741" marT="41870" marB="41870">
                    <a:solidFill>
                      <a:srgbClr val="3BB2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3741" marR="83741" marT="41870" marB="41870">
                    <a:solidFill>
                      <a:srgbClr val="3BB2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3741" marR="83741" marT="41870" marB="41870">
                    <a:solidFill>
                      <a:srgbClr val="3BB2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3741" marR="83741" marT="41870" marB="41870">
                    <a:solidFill>
                      <a:srgbClr val="3BB2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3741" marR="83741" marT="41870" marB="41870">
                    <a:solidFill>
                      <a:srgbClr val="3BB2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3741" marR="83741" marT="41870" marB="41870">
                    <a:solidFill>
                      <a:srgbClr val="3BB2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2466932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algn="r"/>
                      <a:r>
                        <a:rPr lang="en-GB" sz="1300" b="1" dirty="0"/>
                        <a:t>Research internships for NMAHPs</a:t>
                      </a:r>
                    </a:p>
                  </a:txBody>
                  <a:tcPr marL="83741" marR="83741" marT="41870" marB="41870"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3741" marR="83741" marT="41870" marB="41870">
                    <a:solidFill>
                      <a:srgbClr val="8D143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3741" marR="83741" marT="41870" marB="41870">
                    <a:solidFill>
                      <a:srgbClr val="8D143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3741" marR="83741" marT="41870" marB="41870">
                    <a:solidFill>
                      <a:srgbClr val="8D143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3741" marR="83741" marT="41870" marB="41870">
                    <a:solidFill>
                      <a:srgbClr val="8D143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3741" marR="83741" marT="41870" marB="41870">
                    <a:solidFill>
                      <a:srgbClr val="8D143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3741" marR="83741" marT="41870" marB="418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3741" marR="83741" marT="41870" marB="418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3741" marR="83741" marT="41870" marB="4187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4073157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algn="r"/>
                      <a:r>
                        <a:rPr lang="en-GB" sz="1300" b="1" dirty="0"/>
                        <a:t>Career</a:t>
                      </a:r>
                      <a:r>
                        <a:rPr lang="en-GB" sz="1300" b="1" baseline="0" dirty="0"/>
                        <a:t> management-related</a:t>
                      </a:r>
                      <a:r>
                        <a:rPr lang="en-GB" sz="1300" b="1" dirty="0"/>
                        <a:t> sessions</a:t>
                      </a:r>
                    </a:p>
                  </a:txBody>
                  <a:tcPr marL="83741" marR="83741" marT="41870" marB="41870"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3741" marR="83741" marT="41870" marB="41870">
                    <a:solidFill>
                      <a:srgbClr val="70549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3741" marR="83741" marT="41870" marB="41870">
                    <a:solidFill>
                      <a:srgbClr val="70549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3741" marR="83741" marT="41870" marB="41870">
                    <a:solidFill>
                      <a:srgbClr val="70549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3741" marR="83741" marT="41870" marB="41870">
                    <a:solidFill>
                      <a:srgbClr val="70549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3741" marR="83741" marT="41870" marB="41870">
                    <a:solidFill>
                      <a:srgbClr val="70549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3741" marR="83741" marT="41870" marB="41870">
                    <a:solidFill>
                      <a:srgbClr val="70549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3741" marR="83741" marT="41870" marB="41870">
                    <a:solidFill>
                      <a:srgbClr val="70549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3741" marR="83741" marT="41870" marB="41870">
                    <a:solidFill>
                      <a:srgbClr val="7054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086080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algn="r"/>
                      <a:r>
                        <a:rPr lang="en-GB" sz="1300" b="1" dirty="0"/>
                        <a:t>Getting published and academic writing skills sessions</a:t>
                      </a:r>
                    </a:p>
                  </a:txBody>
                  <a:tcPr marL="83741" marR="83741" marT="41870" marB="41870"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3741" marR="83741" marT="41870" marB="41870">
                    <a:solidFill>
                      <a:srgbClr val="8D143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3741" marR="83741" marT="41870" marB="41870">
                    <a:solidFill>
                      <a:srgbClr val="8D143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3741" marR="83741" marT="41870" marB="41870">
                    <a:solidFill>
                      <a:srgbClr val="8D143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3741" marR="83741" marT="41870" marB="41870">
                    <a:solidFill>
                      <a:srgbClr val="8D143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3741" marR="83741" marT="41870" marB="41870">
                    <a:solidFill>
                      <a:srgbClr val="8D143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3741" marR="83741" marT="41870" marB="41870">
                    <a:solidFill>
                      <a:srgbClr val="8D143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3741" marR="83741" marT="41870" marB="41870">
                    <a:solidFill>
                      <a:srgbClr val="8D143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3741" marR="83741" marT="41870" marB="41870">
                    <a:solidFill>
                      <a:srgbClr val="8D14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5411838"/>
                  </a:ext>
                </a:extLst>
              </a:tr>
              <a:tr h="474530">
                <a:tc>
                  <a:txBody>
                    <a:bodyPr/>
                    <a:lstStyle/>
                    <a:p>
                      <a:pPr algn="r"/>
                      <a:r>
                        <a:rPr lang="en-GB" sz="1300" b="1" dirty="0"/>
                        <a:t>Postgrad Cert/Dip/MSc</a:t>
                      </a:r>
                      <a:r>
                        <a:rPr lang="en-GB" sz="1300" b="1" baseline="0" dirty="0"/>
                        <a:t> in research (aligned with NIHR Clinician Researcher Credentials Framework)</a:t>
                      </a:r>
                      <a:endParaRPr lang="en-GB" sz="1300" b="1" dirty="0"/>
                    </a:p>
                  </a:txBody>
                  <a:tcPr marL="83741" marR="83741" marT="41870" marB="41870"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3741" marR="83741" marT="41870" marB="41870">
                    <a:solidFill>
                      <a:srgbClr val="3BB2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3741" marR="83741" marT="41870" marB="41870">
                    <a:solidFill>
                      <a:srgbClr val="3BB2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3741" marR="83741" marT="41870" marB="41870">
                    <a:solidFill>
                      <a:srgbClr val="3BB2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3741" marR="83741" marT="41870" marB="41870"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3741" marR="83741" marT="41870" marB="41870"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3741" marR="83741" marT="41870" marB="41870"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3741" marR="83741" marT="41870" marB="41870"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3741" marR="83741" marT="41870" marB="41870"/>
                </a:tc>
                <a:extLst>
                  <a:ext uri="{0D108BD9-81ED-4DB2-BD59-A6C34878D82A}">
                    <a16:rowId xmlns:a16="http://schemas.microsoft.com/office/drawing/2014/main" val="580846794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algn="r"/>
                      <a:r>
                        <a:rPr lang="en-GB" sz="1300" b="1" dirty="0"/>
                        <a:t>NIHR Associate PI scheme</a:t>
                      </a:r>
                    </a:p>
                  </a:txBody>
                  <a:tcPr marL="83741" marR="83741" marT="41870" marB="41870"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3741" marR="83741" marT="41870" marB="41870">
                    <a:solidFill>
                      <a:srgbClr val="8D143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3741" marR="83741" marT="41870" marB="41870">
                    <a:solidFill>
                      <a:srgbClr val="8D143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3741" marR="83741" marT="41870" marB="41870">
                    <a:solidFill>
                      <a:srgbClr val="8D143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3741" marR="83741" marT="41870" marB="41870">
                    <a:solidFill>
                      <a:srgbClr val="8D143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3741" marR="83741" marT="41870" marB="41870">
                    <a:solidFill>
                      <a:srgbClr val="8D143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3741" marR="83741" marT="41870" marB="41870"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3741" marR="83741" marT="41870" marB="41870"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3741" marR="83741" marT="41870" marB="41870"/>
                </a:tc>
                <a:extLst>
                  <a:ext uri="{0D108BD9-81ED-4DB2-BD59-A6C34878D82A}">
                    <a16:rowId xmlns:a16="http://schemas.microsoft.com/office/drawing/2014/main" val="2817414747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algn="r"/>
                      <a:r>
                        <a:rPr lang="en-GB" sz="1300" b="1"/>
                        <a:t>NIHR Good </a:t>
                      </a:r>
                      <a:r>
                        <a:rPr lang="en-GB" sz="1300" b="1" dirty="0"/>
                        <a:t>Clinical Practice</a:t>
                      </a:r>
                    </a:p>
                  </a:txBody>
                  <a:tcPr marL="83741" marR="83741" marT="41870" marB="41870"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3741" marR="83741" marT="41870" marB="41870">
                    <a:solidFill>
                      <a:srgbClr val="8D143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3741" marR="83741" marT="41870" marB="41870">
                    <a:solidFill>
                      <a:srgbClr val="8D143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3741" marR="83741" marT="41870" marB="41870">
                    <a:solidFill>
                      <a:srgbClr val="8D143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3741" marR="83741" marT="41870" marB="41870">
                    <a:solidFill>
                      <a:srgbClr val="8D143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3741" marR="83741" marT="41870" marB="41870">
                    <a:solidFill>
                      <a:srgbClr val="8D143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3741" marR="83741" marT="41870" marB="41870">
                    <a:solidFill>
                      <a:srgbClr val="8D143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3741" marR="83741" marT="41870" marB="41870">
                    <a:solidFill>
                      <a:srgbClr val="8D143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3741" marR="83741" marT="41870" marB="41870">
                    <a:solidFill>
                      <a:srgbClr val="8D14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1051557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NIHR Wessex CRN fellows programme</a:t>
                      </a:r>
                    </a:p>
                  </a:txBody>
                  <a:tcPr marL="83741" marR="83741" marT="41870" marB="41870"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3741" marR="83741" marT="41870" marB="41870">
                    <a:solidFill>
                      <a:srgbClr val="8D143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3741" marR="83741" marT="41870" marB="41870">
                    <a:solidFill>
                      <a:srgbClr val="8D143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3741" marR="83741" marT="41870" marB="41870">
                    <a:solidFill>
                      <a:srgbClr val="8D143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3741" marR="83741" marT="41870" marB="41870">
                    <a:solidFill>
                      <a:srgbClr val="8D143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3741" marR="83741" marT="41870" marB="41870"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3741" marR="83741" marT="41870" marB="41870"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3741" marR="83741" marT="41870" marB="41870"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3741" marR="83741" marT="41870" marB="4187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6159148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 dirty="0"/>
                        <a:t>NIHR Learning Support including online courses</a:t>
                      </a:r>
                    </a:p>
                  </a:txBody>
                  <a:tcPr marL="83741" marR="83741" marT="41870" marB="41870"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3741" marR="83741" marT="41870" marB="41870">
                    <a:solidFill>
                      <a:srgbClr val="8D143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3741" marR="83741" marT="41870" marB="41870">
                    <a:solidFill>
                      <a:srgbClr val="8D143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3741" marR="83741" marT="41870" marB="41870">
                    <a:solidFill>
                      <a:srgbClr val="8D143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3741" marR="83741" marT="41870" marB="41870">
                    <a:solidFill>
                      <a:srgbClr val="8D143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3741" marR="83741" marT="41870" marB="41870">
                    <a:solidFill>
                      <a:srgbClr val="8D143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3741" marR="83741" marT="41870" marB="41870">
                    <a:solidFill>
                      <a:srgbClr val="8D143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3741" marR="83741" marT="41870" marB="41870">
                    <a:solidFill>
                      <a:srgbClr val="8D143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3741" marR="83741" marT="41870" marB="41870">
                    <a:solidFill>
                      <a:srgbClr val="8D14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1258650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algn="r"/>
                      <a:r>
                        <a:rPr lang="en-GB" sz="1300" b="1" dirty="0"/>
                        <a:t>UHS Research Leaders programme Clinical Academics</a:t>
                      </a:r>
                    </a:p>
                  </a:txBody>
                  <a:tcPr marL="83741" marR="83741" marT="41870" marB="41870"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3741" marR="83741" marT="41870" marB="41870"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3741" marR="83741" marT="41870" marB="41870"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3741" marR="83741" marT="41870" marB="41870"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3741" marR="83741" marT="41870" marB="41870"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3741" marR="83741" marT="41870" marB="41870"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3741" marR="83741" marT="41870" marB="41870"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3741" marR="83741" marT="41870" marB="41870">
                    <a:solidFill>
                      <a:srgbClr val="8D143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3741" marR="83741" marT="41870" marB="41870">
                    <a:solidFill>
                      <a:srgbClr val="8D14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7576358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 dirty="0"/>
                        <a:t>UHS Research Leaders programme Research Delivery</a:t>
                      </a:r>
                    </a:p>
                  </a:txBody>
                  <a:tcPr marL="83741" marR="83741" marT="41870" marB="41870"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3741" marR="83741" marT="41870" marB="41870">
                    <a:solidFill>
                      <a:srgbClr val="8D143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3741" marR="83741" marT="41870" marB="41870">
                    <a:solidFill>
                      <a:srgbClr val="8D143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3741" marR="83741" marT="41870" marB="41870">
                    <a:solidFill>
                      <a:srgbClr val="8D143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3741" marR="83741" marT="41870" marB="41870">
                    <a:solidFill>
                      <a:srgbClr val="8D143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3741" marR="83741" marT="41870" marB="41870">
                    <a:solidFill>
                      <a:srgbClr val="8D143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3741" marR="83741" marT="41870" marB="41870"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3741" marR="83741" marT="41870" marB="41870"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3741" marR="83741" marT="41870" marB="4187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24649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1300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73CD4-0E71-FCF7-A8E5-3A3374133F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1273" y="114996"/>
            <a:ext cx="11409454" cy="81267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pPr algn="ctr"/>
            <a:br>
              <a:rPr lang="en-GB" sz="3300" dirty="0"/>
            </a:br>
            <a:br>
              <a:rPr lang="en-GB" sz="3300" dirty="0"/>
            </a:br>
            <a:br>
              <a:rPr lang="en-GB" sz="2200" b="1" dirty="0">
                <a:solidFill>
                  <a:srgbClr val="016548"/>
                </a:solidFill>
              </a:rPr>
            </a:br>
            <a:br>
              <a:rPr lang="en-GB" sz="2200" dirty="0">
                <a:solidFill>
                  <a:srgbClr val="016548"/>
                </a:solidFill>
              </a:rPr>
            </a:br>
            <a:br>
              <a:rPr lang="en-GB" sz="4400" dirty="0"/>
            </a:br>
            <a:endParaRPr lang="en-GB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272A8FA-2CBC-264F-9CAA-89425FE601DE}"/>
              </a:ext>
            </a:extLst>
          </p:cNvPr>
          <p:cNvSpPr txBox="1">
            <a:spLocks/>
          </p:cNvSpPr>
          <p:nvPr/>
        </p:nvSpPr>
        <p:spPr>
          <a:xfrm>
            <a:off x="6686872" y="6291352"/>
            <a:ext cx="2628934" cy="4037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B620A6-53BC-4C88-8654-DB2B3756879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C295AF-020A-3E27-83F3-6AFBF8A31FBC}"/>
              </a:ext>
            </a:extLst>
          </p:cNvPr>
          <p:cNvSpPr/>
          <p:nvPr/>
        </p:nvSpPr>
        <p:spPr>
          <a:xfrm>
            <a:off x="411920" y="4154408"/>
            <a:ext cx="1950280" cy="1525393"/>
          </a:xfrm>
          <a:prstGeom prst="rect">
            <a:avLst/>
          </a:prstGeom>
          <a:solidFill>
            <a:srgbClr val="013284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Research Leaders Programme | Clinical Academic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C70ED1D-0F50-A8DD-18C6-9BC3B93BCF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8629899"/>
              </p:ext>
            </p:extLst>
          </p:nvPr>
        </p:nvGraphicFramePr>
        <p:xfrm>
          <a:off x="7522161" y="2395470"/>
          <a:ext cx="4483239" cy="1675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4B00C58D-A427-23AA-C763-AA4524B84E86}"/>
              </a:ext>
            </a:extLst>
          </p:cNvPr>
          <p:cNvGrpSpPr/>
          <p:nvPr/>
        </p:nvGrpSpPr>
        <p:grpSpPr>
          <a:xfrm>
            <a:off x="391273" y="2433598"/>
            <a:ext cx="6968850" cy="1637685"/>
            <a:chOff x="183320" y="3589699"/>
            <a:chExt cx="6470017" cy="2025936"/>
          </a:xfrm>
          <a:solidFill>
            <a:srgbClr val="435362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DDCCD7C-20FD-E032-4640-8D5E172B60BA}"/>
                </a:ext>
              </a:extLst>
            </p:cNvPr>
            <p:cNvSpPr/>
            <p:nvPr/>
          </p:nvSpPr>
          <p:spPr>
            <a:xfrm>
              <a:off x="183320" y="3629456"/>
              <a:ext cx="1810678" cy="193901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chemeClr val="bg1"/>
                  </a:solidFill>
                </a:rPr>
                <a:t>Research Leaders Programme | Research Delivery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4774D74A-46E8-B111-B503-48B8CBC9D51E}"/>
                </a:ext>
              </a:extLst>
            </p:cNvPr>
            <p:cNvSpPr/>
            <p:nvPr/>
          </p:nvSpPr>
          <p:spPr>
            <a:xfrm>
              <a:off x="2255402" y="3589699"/>
              <a:ext cx="4397935" cy="202593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>
                  <a:solidFill>
                    <a:schemeClr val="bg1"/>
                  </a:solidFill>
                  <a:latin typeface="Calibri" panose="020F0502020204030204" pitchFamily="34" charset="0"/>
                </a:rPr>
                <a:t>This is for</a:t>
              </a:r>
              <a:r>
                <a:rPr lang="en-GB" sz="1600" b="0" i="0" u="none" strike="noStrike" baseline="0" dirty="0">
                  <a:solidFill>
                    <a:schemeClr val="bg1"/>
                  </a:solidFill>
                  <a:latin typeface="Calibri" panose="020F0502020204030204" pitchFamily="34" charset="0"/>
                </a:rPr>
                <a:t> you  if  you have previous experience of research delivery and aspire to </a:t>
              </a:r>
              <a:r>
                <a:rPr lang="en-GB" sz="1600" dirty="0">
                  <a:solidFill>
                    <a:schemeClr val="bg1"/>
                  </a:solidFill>
                  <a:latin typeface="Calibri" panose="020F0502020204030204" pitchFamily="34" charset="0"/>
                </a:rPr>
                <a:t>develop skills and some experience as  a Principal Investigator (PI)  in order</a:t>
              </a:r>
              <a:r>
                <a:rPr lang="en-GB" sz="1600" b="0" i="0" u="none" strike="noStrike" baseline="0" dirty="0">
                  <a:solidFill>
                    <a:schemeClr val="bg1"/>
                  </a:solidFill>
                  <a:latin typeface="Calibri" panose="020F0502020204030204" pitchFamily="34" charset="0"/>
                </a:rPr>
                <a:t> to establish or significantly expand a portfolio of externally funded research studies (</a:t>
              </a:r>
              <a:r>
                <a:rPr lang="en-GB" sz="1600" baseline="0" dirty="0">
                  <a:solidFill>
                    <a:schemeClr val="bg1"/>
                  </a:solidFill>
                  <a:latin typeface="Calibri" panose="020F0502020204030204" pitchFamily="34" charset="0"/>
                </a:rPr>
                <a:t>c</a:t>
              </a:r>
              <a:r>
                <a:rPr lang="en-GB" sz="1600" b="0" i="0" u="none" strike="noStrike" baseline="0" dirty="0">
                  <a:solidFill>
                    <a:schemeClr val="bg1"/>
                  </a:solidFill>
                  <a:latin typeface="Calibri" panose="020F0502020204030204" pitchFamily="34" charset="0"/>
                </a:rPr>
                <a:t>ommercial and/or non-commercial) over a three year period</a:t>
              </a:r>
              <a:endParaRPr lang="en-GB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0B28E66-4C76-4DD9-12C0-F0CE7A5FB17C}"/>
              </a:ext>
            </a:extLst>
          </p:cNvPr>
          <p:cNvSpPr/>
          <p:nvPr/>
        </p:nvSpPr>
        <p:spPr>
          <a:xfrm>
            <a:off x="2573673" y="4151294"/>
            <a:ext cx="4717139" cy="1528508"/>
          </a:xfrm>
          <a:prstGeom prst="roundRect">
            <a:avLst/>
          </a:prstGeom>
          <a:solidFill>
            <a:srgbClr val="0132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This is for you if you are post-doctoral and able to demonstrate potential to become  an independent researcher</a:t>
            </a:r>
            <a:r>
              <a:rPr lang="en-GB" sz="1600" b="0" i="0" u="none" strike="noStrike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GB" sz="1600" b="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and fulfil the role of Chief Investigator (CI) by generating income through personal fellowships or leadership of grant applications </a:t>
            </a:r>
            <a:endParaRPr lang="en-GB" sz="1600" dirty="0">
              <a:solidFill>
                <a:schemeClr val="bg1"/>
              </a:solidFill>
            </a:endParaRP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62BB88C4-7E88-7F7D-D559-23DE2C4122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7174088"/>
              </p:ext>
            </p:extLst>
          </p:nvPr>
        </p:nvGraphicFramePr>
        <p:xfrm>
          <a:off x="7502285" y="4151293"/>
          <a:ext cx="4503114" cy="1572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2" name="Title 1">
            <a:extLst>
              <a:ext uri="{FF2B5EF4-FFF2-40B4-BE49-F238E27FC236}">
                <a16:creationId xmlns:a16="http://schemas.microsoft.com/office/drawing/2014/main" id="{B9931437-2E43-66DA-19E5-7D7834D0CA7A}"/>
              </a:ext>
            </a:extLst>
          </p:cNvPr>
          <p:cNvSpPr txBox="1">
            <a:spLocks/>
          </p:cNvSpPr>
          <p:nvPr/>
        </p:nvSpPr>
        <p:spPr>
          <a:xfrm>
            <a:off x="607792" y="203929"/>
            <a:ext cx="11409454" cy="812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b="1" dirty="0">
                <a:solidFill>
                  <a:srgbClr val="006FCC"/>
                </a:solidFill>
              </a:rPr>
              <a:t>UHS Research Leaders Programme| is this for you?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5A011E-5745-F9BF-4E92-CFC895FB8ADD}"/>
              </a:ext>
            </a:extLst>
          </p:cNvPr>
          <p:cNvSpPr txBox="1"/>
          <p:nvPr/>
        </p:nvSpPr>
        <p:spPr>
          <a:xfrm>
            <a:off x="163444" y="969582"/>
            <a:ext cx="11816522" cy="1347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aim of the Research Leader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 Programme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(RLP) is to develop an inclusive, multidisciplinary programme to identify and develop the next generation of healthcare research leaders at UHS. Are you a future resear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 leader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have potential to  lead research teams to secure externally funded research and/or act in the capacity of a principal investigator, developing and managing a significant portfolio of research studies?</a:t>
            </a: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A25195B9-C576-A13E-1F87-63478046B33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1926"/>
            <a:ext cx="12182546" cy="736074"/>
          </a:xfrm>
          <a:prstGeom prst="rect">
            <a:avLst/>
          </a:prstGeom>
        </p:spPr>
      </p:pic>
      <p:pic>
        <p:nvPicPr>
          <p:cNvPr id="73" name="Picture 72" descr="A picture containing logo&#10;&#10;Description automatically generated">
            <a:extLst>
              <a:ext uri="{FF2B5EF4-FFF2-40B4-BE49-F238E27FC236}">
                <a16:creationId xmlns:a16="http://schemas.microsoft.com/office/drawing/2014/main" id="{7FDB3F8E-14F9-EE3F-0F1B-2C1EED0C815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824" y="6121926"/>
            <a:ext cx="2444336" cy="575173"/>
          </a:xfrm>
          <a:prstGeom prst="rect">
            <a:avLst/>
          </a:prstGeom>
        </p:spPr>
      </p:pic>
      <p:pic>
        <p:nvPicPr>
          <p:cNvPr id="74" name="Picture 73" descr="Logo, company name&#10;&#10;Description automatically generated">
            <a:extLst>
              <a:ext uri="{FF2B5EF4-FFF2-40B4-BE49-F238E27FC236}">
                <a16:creationId xmlns:a16="http://schemas.microsoft.com/office/drawing/2014/main" id="{2752679C-C6B1-DC93-96CD-F244C41DA4B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34" y="6121926"/>
            <a:ext cx="1351503" cy="56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00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ED1BBB-96B4-0E8C-5F66-DC2BA60D2DF5}"/>
              </a:ext>
            </a:extLst>
          </p:cNvPr>
          <p:cNvSpPr/>
          <p:nvPr/>
        </p:nvSpPr>
        <p:spPr>
          <a:xfrm>
            <a:off x="0" y="1414"/>
            <a:ext cx="12192000" cy="6856586"/>
          </a:xfrm>
          <a:prstGeom prst="rect">
            <a:avLst/>
          </a:prstGeom>
          <a:solidFill>
            <a:srgbClr val="3241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548681-6CCA-83AE-AF52-86149CCBB2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4" y="3026917"/>
            <a:ext cx="5399991" cy="80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614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DE821E7-0A9E-4303-3308-14A0C634E7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811143" y="0"/>
            <a:ext cx="7380856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D972A9D-F829-066A-BE53-C65CC606A024}"/>
              </a:ext>
            </a:extLst>
          </p:cNvPr>
          <p:cNvSpPr txBox="1">
            <a:spLocks/>
          </p:cNvSpPr>
          <p:nvPr/>
        </p:nvSpPr>
        <p:spPr>
          <a:xfrm>
            <a:off x="395536" y="1921396"/>
            <a:ext cx="3742184" cy="122502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srgbClr val="5C3F8C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Research </a:t>
            </a:r>
            <a:b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srgbClr val="5C3F8C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srgbClr val="5C3F8C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at UHS 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204FCDBE-54B6-9A52-E82D-0CCA4FD8CEF4}"/>
              </a:ext>
            </a:extLst>
          </p:cNvPr>
          <p:cNvSpPr txBox="1">
            <a:spLocks/>
          </p:cNvSpPr>
          <p:nvPr/>
        </p:nvSpPr>
        <p:spPr>
          <a:xfrm>
            <a:off x="395536" y="3698741"/>
            <a:ext cx="4176464" cy="12250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How can staff, patients and their families get involved?</a:t>
            </a:r>
            <a:b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50000"/>
                  <a:lumOff val="50000"/>
                </a:sys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1" name="Picture 10" descr="A picture containing logo&#10;&#10;Description automatically generated">
            <a:extLst>
              <a:ext uri="{FF2B5EF4-FFF2-40B4-BE49-F238E27FC236}">
                <a16:creationId xmlns:a16="http://schemas.microsoft.com/office/drawing/2014/main" id="{EDF77162-7A33-3008-5642-2824E8BA08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552" y="6111667"/>
            <a:ext cx="2444336" cy="575173"/>
          </a:xfrm>
          <a:prstGeom prst="rect">
            <a:avLst/>
          </a:prstGeom>
        </p:spPr>
      </p:pic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DE27C264-B9D9-96F5-D89D-F610521591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34" y="6121926"/>
            <a:ext cx="1351503" cy="56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377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73CD4-0E71-FCF7-A8E5-3A3374133F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299102"/>
            <a:ext cx="11090953" cy="81267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br>
              <a:rPr lang="en-GB" dirty="0"/>
            </a:br>
            <a:r>
              <a:rPr lang="en-GB" sz="4400" dirty="0"/>
              <a:t>How can staff, patients and their families get involved?</a:t>
            </a:r>
            <a:br>
              <a:rPr lang="en-GB" sz="4400" dirty="0"/>
            </a:br>
            <a:endParaRPr lang="en-GB" dirty="0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DA748FCA-4B10-80F0-10A2-50D36382B95E}"/>
              </a:ext>
            </a:extLst>
          </p:cNvPr>
          <p:cNvSpPr txBox="1">
            <a:spLocks/>
          </p:cNvSpPr>
          <p:nvPr/>
        </p:nvSpPr>
        <p:spPr>
          <a:xfrm>
            <a:off x="457199" y="1344279"/>
            <a:ext cx="10304878" cy="93936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The National Institute for Health and Care Research provides three definitions around research involvement, engagement and participation:</a:t>
            </a:r>
          </a:p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272A8FA-2CBC-264F-9CAA-89425FE601DE}"/>
              </a:ext>
            </a:extLst>
          </p:cNvPr>
          <p:cNvSpPr txBox="1">
            <a:spLocks/>
          </p:cNvSpPr>
          <p:nvPr/>
        </p:nvSpPr>
        <p:spPr>
          <a:xfrm>
            <a:off x="6686872" y="6291352"/>
            <a:ext cx="2628934" cy="4037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7B620A6-53BC-4C88-8654-DB2B37568797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38B5D1-01F9-0EC3-419D-2ACE61A0F542}"/>
              </a:ext>
            </a:extLst>
          </p:cNvPr>
          <p:cNvSpPr txBox="1"/>
          <p:nvPr/>
        </p:nvSpPr>
        <p:spPr>
          <a:xfrm>
            <a:off x="457200" y="2690544"/>
            <a:ext cx="1109095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Involvement</a:t>
            </a:r>
            <a:r>
              <a:rPr lang="en-GB" sz="2400" dirty="0"/>
              <a:t> is research done with or by patients and the public, not to, about, or for them. It is about working collaboratively with patients and the public and sharing decision-making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Engagement</a:t>
            </a:r>
            <a:r>
              <a:rPr lang="en-GB" sz="2400" dirty="0"/>
              <a:t> focuses on raising awareness, sharing research knowledge and findings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Participation</a:t>
            </a:r>
            <a:r>
              <a:rPr lang="en-GB" sz="2400" dirty="0"/>
              <a:t> is about people giving formal consent and taking part in a trial or study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EEFCD1-1185-04A3-39C1-1373E7F745B6}"/>
              </a:ext>
            </a:extLst>
          </p:cNvPr>
          <p:cNvSpPr txBox="1"/>
          <p:nvPr/>
        </p:nvSpPr>
        <p:spPr>
          <a:xfrm>
            <a:off x="457199" y="4672519"/>
            <a:ext cx="1090601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sz="2800" dirty="0"/>
              <a:t>Staff and patients can get involved at ALL stages of the research process – contact </a:t>
            </a:r>
            <a:r>
              <a:rPr lang="en-GB" sz="2800" dirty="0">
                <a:hlinkClick r:id="rId3"/>
              </a:rPr>
              <a:t>soar@uhs.nhs.uk</a:t>
            </a:r>
            <a:r>
              <a:rPr lang="en-GB" sz="2800" dirty="0"/>
              <a:t> to find out more.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E29FA97-6433-4385-01A9-74E2BCF100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1926"/>
            <a:ext cx="12182546" cy="736074"/>
          </a:xfrm>
          <a:prstGeom prst="rect">
            <a:avLst/>
          </a:prstGeom>
        </p:spPr>
      </p:pic>
      <p:pic>
        <p:nvPicPr>
          <p:cNvPr id="14" name="Picture 13" descr="A picture containing logo&#10;&#10;Description automatically generated">
            <a:extLst>
              <a:ext uri="{FF2B5EF4-FFF2-40B4-BE49-F238E27FC236}">
                <a16:creationId xmlns:a16="http://schemas.microsoft.com/office/drawing/2014/main" id="{0E7AC283-4888-8967-4A92-FA187CD421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824" y="6121926"/>
            <a:ext cx="2444336" cy="575173"/>
          </a:xfrm>
          <a:prstGeom prst="rect">
            <a:avLst/>
          </a:prstGeom>
        </p:spPr>
      </p:pic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9A73F2E9-DF84-7ECC-FEC4-ADC5B91429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34" y="6121926"/>
            <a:ext cx="1351503" cy="56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47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73CD4-0E71-FCF7-A8E5-3A3374133F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8" y="247372"/>
            <a:ext cx="11090953" cy="81267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br>
              <a:rPr lang="en-GB" dirty="0"/>
            </a:br>
            <a:r>
              <a:rPr lang="en-GB" sz="4400" dirty="0"/>
              <a:t>How can staff, patients and their families get involved?</a:t>
            </a:r>
            <a:br>
              <a:rPr lang="en-GB" sz="4400" dirty="0"/>
            </a:br>
            <a:endParaRPr lang="en-GB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272A8FA-2CBC-264F-9CAA-89425FE601DE}"/>
              </a:ext>
            </a:extLst>
          </p:cNvPr>
          <p:cNvSpPr txBox="1">
            <a:spLocks/>
          </p:cNvSpPr>
          <p:nvPr/>
        </p:nvSpPr>
        <p:spPr>
          <a:xfrm>
            <a:off x="6686872" y="6291352"/>
            <a:ext cx="2628934" cy="4037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7B620A6-53BC-4C88-8654-DB2B37568797}" type="slidenum">
              <a:rPr lang="en-GB" smtClean="0"/>
              <a:pPr/>
              <a:t>4</a:t>
            </a:fld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6ACF0CD-53AB-A298-EBB7-16148C8F70F4}"/>
              </a:ext>
            </a:extLst>
          </p:cNvPr>
          <p:cNvGrpSpPr/>
          <p:nvPr/>
        </p:nvGrpSpPr>
        <p:grpSpPr>
          <a:xfrm>
            <a:off x="277398" y="1179572"/>
            <a:ext cx="11450554" cy="4984780"/>
            <a:chOff x="805766" y="1864854"/>
            <a:chExt cx="11708229" cy="5096953"/>
          </a:xfrm>
        </p:grpSpPr>
        <p:graphicFrame>
          <p:nvGraphicFramePr>
            <p:cNvPr id="7" name="Diagram 6">
              <a:extLst>
                <a:ext uri="{FF2B5EF4-FFF2-40B4-BE49-F238E27FC236}">
                  <a16:creationId xmlns:a16="http://schemas.microsoft.com/office/drawing/2014/main" id="{C646E7F6-DB78-5E12-BA04-226A1FA3358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842663378"/>
                </p:ext>
              </p:extLst>
            </p:nvPr>
          </p:nvGraphicFramePr>
          <p:xfrm>
            <a:off x="805766" y="1974339"/>
            <a:ext cx="11708229" cy="481086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80D1895-D296-5DA3-697E-EC33F71BC946}"/>
                </a:ext>
              </a:extLst>
            </p:cNvPr>
            <p:cNvGrpSpPr/>
            <p:nvPr/>
          </p:nvGrpSpPr>
          <p:grpSpPr>
            <a:xfrm>
              <a:off x="1021882" y="1864854"/>
              <a:ext cx="11187823" cy="5096953"/>
              <a:chOff x="312832" y="-14679"/>
              <a:chExt cx="11187823" cy="6094705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2C592045-2DF5-594D-DB3B-171EAA624C14}"/>
                  </a:ext>
                </a:extLst>
              </p:cNvPr>
              <p:cNvSpPr/>
              <p:nvPr/>
            </p:nvSpPr>
            <p:spPr>
              <a:xfrm>
                <a:off x="4937761" y="2250831"/>
                <a:ext cx="2180492" cy="174439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76200">
                <a:solidFill>
                  <a:srgbClr val="1478C6"/>
                </a:solidFill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The research process: staff &amp; patients can get involved at </a:t>
                </a:r>
                <a:r>
                  <a:rPr lang="en-GB" sz="1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ALL </a:t>
                </a:r>
                <a:r>
                  <a:rPr lang="en-GB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stages</a:t>
                </a:r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DA6E708F-A9E7-6C01-C4BB-24F874C3F2D7}"/>
                  </a:ext>
                </a:extLst>
              </p:cNvPr>
              <p:cNvSpPr/>
              <p:nvPr/>
            </p:nvSpPr>
            <p:spPr>
              <a:xfrm>
                <a:off x="6766464" y="-14679"/>
                <a:ext cx="3276059" cy="574563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Identify topics for research that are important for our population</a:t>
                </a:r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46C878C8-AADC-E3DF-02C1-ACB4CC6A8C63}"/>
                  </a:ext>
                </a:extLst>
              </p:cNvPr>
              <p:cNvSpPr/>
              <p:nvPr/>
            </p:nvSpPr>
            <p:spPr>
              <a:xfrm>
                <a:off x="8174833" y="758236"/>
                <a:ext cx="2391508" cy="574563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Clarify the research question</a:t>
                </a:r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83D14B77-EF7C-4CB7-0C77-98F515ACEB74}"/>
                  </a:ext>
                </a:extLst>
              </p:cNvPr>
              <p:cNvSpPr/>
              <p:nvPr/>
            </p:nvSpPr>
            <p:spPr>
              <a:xfrm>
                <a:off x="8286225" y="1442573"/>
                <a:ext cx="2815882" cy="574562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Ensure methods are achievable and ethical</a:t>
                </a:r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F7FD630C-ED8F-0B47-4768-44D3FF145B16}"/>
                  </a:ext>
                </a:extLst>
              </p:cNvPr>
              <p:cNvSpPr/>
              <p:nvPr/>
            </p:nvSpPr>
            <p:spPr>
              <a:xfrm>
                <a:off x="8379995" y="3874267"/>
                <a:ext cx="2815882" cy="574562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Inform and help write study protocol/consent forms</a:t>
                </a:r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5A7B89F1-A157-2163-346C-BF49C7ADD18F}"/>
                  </a:ext>
                </a:extLst>
              </p:cNvPr>
              <p:cNvSpPr/>
              <p:nvPr/>
            </p:nvSpPr>
            <p:spPr>
              <a:xfrm>
                <a:off x="8684773" y="2623611"/>
                <a:ext cx="2815882" cy="574562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Involved in grant application development</a:t>
                </a:r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498DB573-2EA3-8F08-76B5-A936CA21DD20}"/>
                  </a:ext>
                </a:extLst>
              </p:cNvPr>
              <p:cNvSpPr/>
              <p:nvPr/>
            </p:nvSpPr>
            <p:spPr>
              <a:xfrm>
                <a:off x="2547619" y="5505465"/>
                <a:ext cx="2815883" cy="574561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Help researchers put the findings into context for patients/staff</a:t>
                </a:r>
              </a:p>
            </p:txBody>
          </p: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CF718AAD-AE03-2530-4BC8-68D8189E8968}"/>
                  </a:ext>
                </a:extLst>
              </p:cNvPr>
              <p:cNvSpPr/>
              <p:nvPr/>
            </p:nvSpPr>
            <p:spPr>
              <a:xfrm>
                <a:off x="1139678" y="4165468"/>
                <a:ext cx="2815883" cy="574561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Jointly present findings i.e. researchers/patients/staff</a:t>
                </a:r>
              </a:p>
            </p:txBody>
          </p:sp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E74A3E39-AB19-2E18-9DD5-96E90AF466B0}"/>
                  </a:ext>
                </a:extLst>
              </p:cNvPr>
              <p:cNvSpPr/>
              <p:nvPr/>
            </p:nvSpPr>
            <p:spPr>
              <a:xfrm>
                <a:off x="312832" y="2548466"/>
                <a:ext cx="2815883" cy="574562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Have continued involvement in the study through PPI / study management groups to maintain focus </a:t>
                </a:r>
              </a:p>
            </p:txBody>
          </p:sp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4FF54FA4-88A3-7D1B-49F8-E3C7CE206B35}"/>
                  </a:ext>
                </a:extLst>
              </p:cNvPr>
              <p:cNvSpPr/>
              <p:nvPr/>
            </p:nvSpPr>
            <p:spPr>
              <a:xfrm>
                <a:off x="822791" y="932946"/>
                <a:ext cx="2815882" cy="574562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Work collaboratively with researchers to evaluate the design &amp; outputs</a:t>
                </a:r>
              </a:p>
            </p:txBody>
          </p:sp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25861BF8-ECF5-399D-8670-D5139D2A77F6}"/>
                  </a:ext>
                </a:extLst>
              </p:cNvPr>
              <p:cNvSpPr/>
              <p:nvPr/>
            </p:nvSpPr>
            <p:spPr>
              <a:xfrm>
                <a:off x="7199075" y="5044280"/>
                <a:ext cx="4093179" cy="742269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Help to deliver the research study through information sharing or identifying study participants</a:t>
                </a:r>
              </a:p>
            </p:txBody>
          </p:sp>
        </p:grp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A272ABA9-9377-200D-D43C-995F198DEBE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1926"/>
            <a:ext cx="12182546" cy="736074"/>
          </a:xfrm>
          <a:prstGeom prst="rect">
            <a:avLst/>
          </a:prstGeom>
        </p:spPr>
      </p:pic>
      <p:pic>
        <p:nvPicPr>
          <p:cNvPr id="25" name="Picture 24" descr="A picture containing logo&#10;&#10;Description automatically generated">
            <a:extLst>
              <a:ext uri="{FF2B5EF4-FFF2-40B4-BE49-F238E27FC236}">
                <a16:creationId xmlns:a16="http://schemas.microsoft.com/office/drawing/2014/main" id="{1A4B9B23-5FE5-1541-5E51-1EFD4CA64FA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824" y="6121926"/>
            <a:ext cx="2444336" cy="575173"/>
          </a:xfrm>
          <a:prstGeom prst="rect">
            <a:avLst/>
          </a:prstGeom>
        </p:spPr>
      </p:pic>
      <p:pic>
        <p:nvPicPr>
          <p:cNvPr id="26" name="Picture 25" descr="Logo, company name&#10;&#10;Description automatically generated">
            <a:extLst>
              <a:ext uri="{FF2B5EF4-FFF2-40B4-BE49-F238E27FC236}">
                <a16:creationId xmlns:a16="http://schemas.microsoft.com/office/drawing/2014/main" id="{C6A2F7C0-1BBC-D9C2-5FE1-5DCD1F9EDFF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34" y="6121926"/>
            <a:ext cx="1351503" cy="56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648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6">
            <a:extLst>
              <a:ext uri="{FF2B5EF4-FFF2-40B4-BE49-F238E27FC236}">
                <a16:creationId xmlns:a16="http://schemas.microsoft.com/office/drawing/2014/main" id="{AEC011A1-8862-6FE7-83C2-BAAEE67A79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1926"/>
            <a:ext cx="12182546" cy="736074"/>
          </a:xfrm>
          <a:prstGeom prst="rect">
            <a:avLst/>
          </a:prstGeom>
        </p:spPr>
      </p:pic>
      <p:pic>
        <p:nvPicPr>
          <p:cNvPr id="78" name="Picture 77" descr="A picture containing logo&#10;&#10;Description automatically generated">
            <a:extLst>
              <a:ext uri="{FF2B5EF4-FFF2-40B4-BE49-F238E27FC236}">
                <a16:creationId xmlns:a16="http://schemas.microsoft.com/office/drawing/2014/main" id="{C861AF40-9AF2-6F68-E953-B0103134F5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824" y="6121926"/>
            <a:ext cx="2444336" cy="575173"/>
          </a:xfrm>
          <a:prstGeom prst="rect">
            <a:avLst/>
          </a:prstGeom>
        </p:spPr>
      </p:pic>
      <p:pic>
        <p:nvPicPr>
          <p:cNvPr id="79" name="Picture 78" descr="Logo, company name&#10;&#10;Description automatically generated">
            <a:extLst>
              <a:ext uri="{FF2B5EF4-FFF2-40B4-BE49-F238E27FC236}">
                <a16:creationId xmlns:a16="http://schemas.microsoft.com/office/drawing/2014/main" id="{4FC8C0C4-820B-2F2B-835C-84B370FF03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34" y="6121926"/>
            <a:ext cx="1351503" cy="5649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273CD4-0E71-FCF7-A8E5-3A3374133F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8" y="247372"/>
            <a:ext cx="11090953" cy="81267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br>
              <a:rPr lang="en-GB" dirty="0"/>
            </a:br>
            <a:r>
              <a:rPr lang="en-GB" sz="4400" dirty="0"/>
              <a:t>How can staff, patients and their families get involved?</a:t>
            </a:r>
            <a:br>
              <a:rPr lang="en-GB" sz="4400" dirty="0"/>
            </a:br>
            <a:endParaRPr lang="en-GB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272A8FA-2CBC-264F-9CAA-89425FE601DE}"/>
              </a:ext>
            </a:extLst>
          </p:cNvPr>
          <p:cNvSpPr txBox="1">
            <a:spLocks/>
          </p:cNvSpPr>
          <p:nvPr/>
        </p:nvSpPr>
        <p:spPr>
          <a:xfrm>
            <a:off x="6686872" y="6291352"/>
            <a:ext cx="2628934" cy="4037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A3B2C2D-3C3E-CAC7-534A-2E18A4EE8C67}"/>
              </a:ext>
            </a:extLst>
          </p:cNvPr>
          <p:cNvGrpSpPr/>
          <p:nvPr/>
        </p:nvGrpSpPr>
        <p:grpSpPr>
          <a:xfrm>
            <a:off x="643849" y="904126"/>
            <a:ext cx="10976223" cy="6245513"/>
            <a:chOff x="-52350" y="928735"/>
            <a:chExt cx="12200609" cy="6076506"/>
          </a:xfrm>
        </p:grpSpPr>
        <p:sp>
          <p:nvSpPr>
            <p:cNvPr id="9" name="Google Shape;3273;p86">
              <a:extLst>
                <a:ext uri="{FF2B5EF4-FFF2-40B4-BE49-F238E27FC236}">
                  <a16:creationId xmlns:a16="http://schemas.microsoft.com/office/drawing/2014/main" id="{21DE5107-93F4-0082-8D48-38FE7165DCCE}"/>
                </a:ext>
              </a:extLst>
            </p:cNvPr>
            <p:cNvSpPr/>
            <p:nvPr/>
          </p:nvSpPr>
          <p:spPr>
            <a:xfrm>
              <a:off x="2304697" y="3266445"/>
              <a:ext cx="1421775" cy="1886954"/>
            </a:xfrm>
            <a:prstGeom prst="rect">
              <a:avLst/>
            </a:prstGeom>
            <a:solidFill>
              <a:srgbClr val="01328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ctr" defTabSz="914217"/>
              <a:r>
                <a:rPr lang="en-GB" sz="1100" b="1" dirty="0">
                  <a:solidFill>
                    <a:schemeClr val="bg1"/>
                  </a:solidFill>
                </a:rPr>
                <a:t>When a patient/ patient’s family attends an</a:t>
              </a:r>
              <a:r>
                <a:rPr lang="en-GB" sz="1100" dirty="0">
                  <a:solidFill>
                    <a:schemeClr val="bg1"/>
                  </a:solidFill>
                </a:rPr>
                <a:t> appointment virtual/ face </a:t>
              </a:r>
            </a:p>
            <a:p>
              <a:pPr algn="ctr" defTabSz="914217"/>
              <a:r>
                <a:rPr lang="en-GB" sz="1100" dirty="0">
                  <a:solidFill>
                    <a:schemeClr val="bg1"/>
                  </a:solidFill>
                </a:rPr>
                <a:t>to face, or </a:t>
              </a:r>
            </a:p>
            <a:p>
              <a:pPr algn="ctr" defTabSz="914217"/>
              <a:r>
                <a:rPr lang="en-GB" sz="1100" dirty="0">
                  <a:solidFill>
                    <a:schemeClr val="bg1"/>
                  </a:solidFill>
                </a:rPr>
                <a:t>on a ward</a:t>
              </a:r>
            </a:p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100" dirty="0">
                  <a:solidFill>
                    <a:schemeClr val="bg1"/>
                  </a:solidFill>
                  <a:effectLst/>
                  <a:latin typeface="Segoe UI" panose="020B0502040204020203" pitchFamily="34" charset="0"/>
                </a:rPr>
                <a:t>think research </a:t>
              </a:r>
            </a:p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100" dirty="0">
                  <a:solidFill>
                    <a:schemeClr val="bg1"/>
                  </a:solidFill>
                  <a:effectLst/>
                  <a:latin typeface="Segoe UI" panose="020B0502040204020203" pitchFamily="34" charset="0"/>
                </a:rPr>
                <a:t>– is there a study my patient may be eligible for?</a:t>
              </a:r>
              <a:endParaRPr lang="en-GB" sz="1100" dirty="0">
                <a:solidFill>
                  <a:schemeClr val="bg1"/>
                </a:solidFill>
              </a:endParaRPr>
            </a:p>
            <a:p>
              <a:pPr algn="ctr" defTabSz="914217"/>
              <a:endParaRPr sz="1100" dirty="0">
                <a:solidFill>
                  <a:schemeClr val="bg1"/>
                </a:solidFill>
              </a:endParaRPr>
            </a:p>
          </p:txBody>
        </p:sp>
        <p:sp>
          <p:nvSpPr>
            <p:cNvPr id="10" name="Google Shape;3273;p86">
              <a:extLst>
                <a:ext uri="{FF2B5EF4-FFF2-40B4-BE49-F238E27FC236}">
                  <a16:creationId xmlns:a16="http://schemas.microsoft.com/office/drawing/2014/main" id="{5DA3306B-172D-8AF7-FEF4-C32004DA99C6}"/>
                </a:ext>
              </a:extLst>
            </p:cNvPr>
            <p:cNvSpPr/>
            <p:nvPr/>
          </p:nvSpPr>
          <p:spPr>
            <a:xfrm>
              <a:off x="8309519" y="2065285"/>
              <a:ext cx="1320543" cy="1483439"/>
            </a:xfrm>
            <a:prstGeom prst="rect">
              <a:avLst/>
            </a:prstGeom>
            <a:solidFill>
              <a:srgbClr val="006FC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defTabSz="914217"/>
              <a:r>
                <a:rPr lang="en-GB" sz="1100" b="1" dirty="0">
                  <a:solidFill>
                    <a:schemeClr val="bg1"/>
                  </a:solidFill>
                </a:rPr>
                <a:t>You can:</a:t>
              </a:r>
            </a:p>
            <a:p>
              <a:pPr marL="171450" indent="-171450" defTabSz="914217">
                <a:buFont typeface="Arial" panose="020B0604020202020204" pitchFamily="34" charset="0"/>
                <a:buChar char="•"/>
              </a:pPr>
              <a:r>
                <a:rPr lang="en-GB" sz="1100" dirty="0">
                  <a:solidFill>
                    <a:schemeClr val="bg1"/>
                  </a:solidFill>
                </a:rPr>
                <a:t>Work with researchers to </a:t>
              </a:r>
              <a:r>
                <a:rPr lang="en-GB" sz="1100" b="1" dirty="0">
                  <a:solidFill>
                    <a:schemeClr val="bg1"/>
                  </a:solidFill>
                </a:rPr>
                <a:t>help them put their findings into context </a:t>
              </a:r>
              <a:r>
                <a:rPr lang="en-GB" sz="1100" dirty="0">
                  <a:solidFill>
                    <a:schemeClr val="bg1"/>
                  </a:solidFill>
                </a:rPr>
                <a:t>or review study information sheets</a:t>
              </a:r>
            </a:p>
            <a:p>
              <a:pPr defTabSz="914217"/>
              <a:endParaRPr lang="en-GB" sz="1050" b="1" dirty="0">
                <a:solidFill>
                  <a:prstClr val="black"/>
                </a:solidFill>
              </a:endParaRPr>
            </a:p>
            <a:p>
              <a:pPr defTabSz="914217"/>
              <a:endParaRPr lang="en-GB" sz="1050" dirty="0">
                <a:solidFill>
                  <a:srgbClr val="5B9BD5"/>
                </a:solidFill>
              </a:endParaRPr>
            </a:p>
            <a:p>
              <a:pPr defTabSz="914217"/>
              <a:endParaRPr lang="en-GB" sz="1050" dirty="0">
                <a:solidFill>
                  <a:srgbClr val="5B9BD5"/>
                </a:solidFill>
              </a:endParaRPr>
            </a:p>
            <a:p>
              <a:pPr defTabSz="914217"/>
              <a:endParaRPr sz="1050" dirty="0">
                <a:solidFill>
                  <a:prstClr val="black"/>
                </a:solidFill>
              </a:endParaRPr>
            </a:p>
          </p:txBody>
        </p:sp>
        <p:sp>
          <p:nvSpPr>
            <p:cNvPr id="22" name="Google Shape;3273;p86">
              <a:extLst>
                <a:ext uri="{FF2B5EF4-FFF2-40B4-BE49-F238E27FC236}">
                  <a16:creationId xmlns:a16="http://schemas.microsoft.com/office/drawing/2014/main" id="{83914E2B-6E11-000D-F675-B4D74E90022E}"/>
                </a:ext>
              </a:extLst>
            </p:cNvPr>
            <p:cNvSpPr/>
            <p:nvPr/>
          </p:nvSpPr>
          <p:spPr>
            <a:xfrm>
              <a:off x="4306219" y="2487216"/>
              <a:ext cx="1474891" cy="1345577"/>
            </a:xfrm>
            <a:prstGeom prst="rect">
              <a:avLst/>
            </a:prstGeom>
            <a:solidFill>
              <a:srgbClr val="3BB2E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ctr" defTabSz="914217"/>
              <a:r>
                <a:rPr lang="en-GB" sz="1100" b="1" dirty="0">
                  <a:solidFill>
                    <a:schemeClr val="bg1"/>
                  </a:solidFill>
                </a:rPr>
                <a:t>Information about research may be available as:</a:t>
              </a:r>
            </a:p>
            <a:p>
              <a:pPr marL="171450" indent="-171450" algn="ctr" defTabSz="914217">
                <a:buFont typeface="Arial" panose="020B0604020202020204" pitchFamily="34" charset="0"/>
                <a:buChar char="•"/>
              </a:pPr>
              <a:r>
                <a:rPr lang="en-GB" sz="1050" dirty="0">
                  <a:solidFill>
                    <a:schemeClr val="bg1"/>
                  </a:solidFill>
                </a:rPr>
                <a:t>Research notice boards</a:t>
              </a:r>
            </a:p>
            <a:p>
              <a:pPr marL="171450" indent="-171450" algn="ctr" defTabSz="914217">
                <a:buFont typeface="Arial" panose="020B0604020202020204" pitchFamily="34" charset="0"/>
                <a:buChar char="•"/>
              </a:pPr>
              <a:r>
                <a:rPr lang="en-GB" sz="1050" dirty="0">
                  <a:solidFill>
                    <a:schemeClr val="bg1"/>
                  </a:solidFill>
                </a:rPr>
                <a:t>QR code to NIHR website</a:t>
              </a:r>
            </a:p>
            <a:p>
              <a:pPr marL="171450" indent="-171450" algn="ctr" defTabSz="914217">
                <a:buFont typeface="Arial" panose="020B0604020202020204" pitchFamily="34" charset="0"/>
                <a:buChar char="•"/>
              </a:pPr>
              <a:r>
                <a:rPr lang="en-GB" sz="1050" dirty="0">
                  <a:solidFill>
                    <a:schemeClr val="bg1"/>
                  </a:solidFill>
                </a:rPr>
                <a:t>UHS website</a:t>
              </a:r>
            </a:p>
          </p:txBody>
        </p:sp>
        <p:grpSp>
          <p:nvGrpSpPr>
            <p:cNvPr id="23" name="Google Shape;3269;p86">
              <a:extLst>
                <a:ext uri="{FF2B5EF4-FFF2-40B4-BE49-F238E27FC236}">
                  <a16:creationId xmlns:a16="http://schemas.microsoft.com/office/drawing/2014/main" id="{7BBFCBD7-D42F-53F5-0472-38B8CE4FCF41}"/>
                </a:ext>
              </a:extLst>
            </p:cNvPr>
            <p:cNvGrpSpPr/>
            <p:nvPr/>
          </p:nvGrpSpPr>
          <p:grpSpPr>
            <a:xfrm>
              <a:off x="367499" y="1404348"/>
              <a:ext cx="11257439" cy="4617455"/>
              <a:chOff x="390277" y="1989061"/>
              <a:chExt cx="10934696" cy="4483457"/>
            </a:xfrm>
          </p:grpSpPr>
          <p:sp>
            <p:nvSpPr>
              <p:cNvPr id="72" name="Google Shape;3270;p86">
                <a:extLst>
                  <a:ext uri="{FF2B5EF4-FFF2-40B4-BE49-F238E27FC236}">
                    <a16:creationId xmlns:a16="http://schemas.microsoft.com/office/drawing/2014/main" id="{DE487A52-2452-3D2D-F4AA-7BD4A66F844F}"/>
                  </a:ext>
                </a:extLst>
              </p:cNvPr>
              <p:cNvSpPr/>
              <p:nvPr/>
            </p:nvSpPr>
            <p:spPr>
              <a:xfrm>
                <a:off x="447803" y="1989061"/>
                <a:ext cx="10725177" cy="4483457"/>
              </a:xfrm>
              <a:custGeom>
                <a:avLst/>
                <a:gdLst/>
                <a:ahLst/>
                <a:cxnLst/>
                <a:rect l="l" t="t" r="r" b="b"/>
                <a:pathLst>
                  <a:path w="13838" h="6349" extrusionOk="0">
                    <a:moveTo>
                      <a:pt x="0" y="2730"/>
                    </a:moveTo>
                    <a:lnTo>
                      <a:pt x="1380" y="2730"/>
                    </a:lnTo>
                    <a:lnTo>
                      <a:pt x="1380" y="2730"/>
                    </a:lnTo>
                    <a:lnTo>
                      <a:pt x="1416" y="2730"/>
                    </a:lnTo>
                    <a:lnTo>
                      <a:pt x="1452" y="2734"/>
                    </a:lnTo>
                    <a:lnTo>
                      <a:pt x="1488" y="2738"/>
                    </a:lnTo>
                    <a:lnTo>
                      <a:pt x="1522" y="2744"/>
                    </a:lnTo>
                    <a:lnTo>
                      <a:pt x="1556" y="2752"/>
                    </a:lnTo>
                    <a:lnTo>
                      <a:pt x="1590" y="2762"/>
                    </a:lnTo>
                    <a:lnTo>
                      <a:pt x="1622" y="2772"/>
                    </a:lnTo>
                    <a:lnTo>
                      <a:pt x="1654" y="2786"/>
                    </a:lnTo>
                    <a:lnTo>
                      <a:pt x="1686" y="2800"/>
                    </a:lnTo>
                    <a:lnTo>
                      <a:pt x="1716" y="2816"/>
                    </a:lnTo>
                    <a:lnTo>
                      <a:pt x="1746" y="2832"/>
                    </a:lnTo>
                    <a:lnTo>
                      <a:pt x="1774" y="2850"/>
                    </a:lnTo>
                    <a:lnTo>
                      <a:pt x="1802" y="2870"/>
                    </a:lnTo>
                    <a:lnTo>
                      <a:pt x="1830" y="2892"/>
                    </a:lnTo>
                    <a:lnTo>
                      <a:pt x="1854" y="2914"/>
                    </a:lnTo>
                    <a:lnTo>
                      <a:pt x="1880" y="2938"/>
                    </a:lnTo>
                    <a:lnTo>
                      <a:pt x="1902" y="2962"/>
                    </a:lnTo>
                    <a:lnTo>
                      <a:pt x="1924" y="2988"/>
                    </a:lnTo>
                    <a:lnTo>
                      <a:pt x="1946" y="3014"/>
                    </a:lnTo>
                    <a:lnTo>
                      <a:pt x="1966" y="3042"/>
                    </a:lnTo>
                    <a:lnTo>
                      <a:pt x="1984" y="3070"/>
                    </a:lnTo>
                    <a:lnTo>
                      <a:pt x="2002" y="3100"/>
                    </a:lnTo>
                    <a:lnTo>
                      <a:pt x="2016" y="3130"/>
                    </a:lnTo>
                    <a:lnTo>
                      <a:pt x="2032" y="3162"/>
                    </a:lnTo>
                    <a:lnTo>
                      <a:pt x="2044" y="3193"/>
                    </a:lnTo>
                    <a:lnTo>
                      <a:pt x="2054" y="3225"/>
                    </a:lnTo>
                    <a:lnTo>
                      <a:pt x="2064" y="3259"/>
                    </a:lnTo>
                    <a:lnTo>
                      <a:pt x="2072" y="3293"/>
                    </a:lnTo>
                    <a:lnTo>
                      <a:pt x="2078" y="3329"/>
                    </a:lnTo>
                    <a:lnTo>
                      <a:pt x="2084" y="3363"/>
                    </a:lnTo>
                    <a:lnTo>
                      <a:pt x="2086" y="3399"/>
                    </a:lnTo>
                    <a:lnTo>
                      <a:pt x="2086" y="3435"/>
                    </a:lnTo>
                    <a:lnTo>
                      <a:pt x="2086" y="5643"/>
                    </a:lnTo>
                    <a:lnTo>
                      <a:pt x="2086" y="5643"/>
                    </a:lnTo>
                    <a:lnTo>
                      <a:pt x="2088" y="5679"/>
                    </a:lnTo>
                    <a:lnTo>
                      <a:pt x="2090" y="5715"/>
                    </a:lnTo>
                    <a:lnTo>
                      <a:pt x="2096" y="5751"/>
                    </a:lnTo>
                    <a:lnTo>
                      <a:pt x="2102" y="5785"/>
                    </a:lnTo>
                    <a:lnTo>
                      <a:pt x="2110" y="5819"/>
                    </a:lnTo>
                    <a:lnTo>
                      <a:pt x="2118" y="5853"/>
                    </a:lnTo>
                    <a:lnTo>
                      <a:pt x="2130" y="5885"/>
                    </a:lnTo>
                    <a:lnTo>
                      <a:pt x="2142" y="5917"/>
                    </a:lnTo>
                    <a:lnTo>
                      <a:pt x="2156" y="5949"/>
                    </a:lnTo>
                    <a:lnTo>
                      <a:pt x="2172" y="5979"/>
                    </a:lnTo>
                    <a:lnTo>
                      <a:pt x="2190" y="6009"/>
                    </a:lnTo>
                    <a:lnTo>
                      <a:pt x="2208" y="6037"/>
                    </a:lnTo>
                    <a:lnTo>
                      <a:pt x="2228" y="6065"/>
                    </a:lnTo>
                    <a:lnTo>
                      <a:pt x="2248" y="6093"/>
                    </a:lnTo>
                    <a:lnTo>
                      <a:pt x="2272" y="6117"/>
                    </a:lnTo>
                    <a:lnTo>
                      <a:pt x="2294" y="6143"/>
                    </a:lnTo>
                    <a:lnTo>
                      <a:pt x="2320" y="6165"/>
                    </a:lnTo>
                    <a:lnTo>
                      <a:pt x="2344" y="6187"/>
                    </a:lnTo>
                    <a:lnTo>
                      <a:pt x="2372" y="6209"/>
                    </a:lnTo>
                    <a:lnTo>
                      <a:pt x="2400" y="6229"/>
                    </a:lnTo>
                    <a:lnTo>
                      <a:pt x="2428" y="6247"/>
                    </a:lnTo>
                    <a:lnTo>
                      <a:pt x="2458" y="6265"/>
                    </a:lnTo>
                    <a:lnTo>
                      <a:pt x="2488" y="6279"/>
                    </a:lnTo>
                    <a:lnTo>
                      <a:pt x="2520" y="6295"/>
                    </a:lnTo>
                    <a:lnTo>
                      <a:pt x="2552" y="6307"/>
                    </a:lnTo>
                    <a:lnTo>
                      <a:pt x="2584" y="6317"/>
                    </a:lnTo>
                    <a:lnTo>
                      <a:pt x="2618" y="6327"/>
                    </a:lnTo>
                    <a:lnTo>
                      <a:pt x="2652" y="6335"/>
                    </a:lnTo>
                    <a:lnTo>
                      <a:pt x="2686" y="6341"/>
                    </a:lnTo>
                    <a:lnTo>
                      <a:pt x="2722" y="6347"/>
                    </a:lnTo>
                    <a:lnTo>
                      <a:pt x="2758" y="6349"/>
                    </a:lnTo>
                    <a:lnTo>
                      <a:pt x="2794" y="6349"/>
                    </a:lnTo>
                    <a:lnTo>
                      <a:pt x="3840" y="6349"/>
                    </a:lnTo>
                    <a:lnTo>
                      <a:pt x="3840" y="6349"/>
                    </a:lnTo>
                    <a:lnTo>
                      <a:pt x="3876" y="6349"/>
                    </a:lnTo>
                    <a:lnTo>
                      <a:pt x="3912" y="6347"/>
                    </a:lnTo>
                    <a:lnTo>
                      <a:pt x="3948" y="6341"/>
                    </a:lnTo>
                    <a:lnTo>
                      <a:pt x="3982" y="6335"/>
                    </a:lnTo>
                    <a:lnTo>
                      <a:pt x="4016" y="6327"/>
                    </a:lnTo>
                    <a:lnTo>
                      <a:pt x="4050" y="6317"/>
                    </a:lnTo>
                    <a:lnTo>
                      <a:pt x="4082" y="6307"/>
                    </a:lnTo>
                    <a:lnTo>
                      <a:pt x="4114" y="6295"/>
                    </a:lnTo>
                    <a:lnTo>
                      <a:pt x="4146" y="6279"/>
                    </a:lnTo>
                    <a:lnTo>
                      <a:pt x="4176" y="6265"/>
                    </a:lnTo>
                    <a:lnTo>
                      <a:pt x="4206" y="6247"/>
                    </a:lnTo>
                    <a:lnTo>
                      <a:pt x="4234" y="6229"/>
                    </a:lnTo>
                    <a:lnTo>
                      <a:pt x="4262" y="6209"/>
                    </a:lnTo>
                    <a:lnTo>
                      <a:pt x="4290" y="6187"/>
                    </a:lnTo>
                    <a:lnTo>
                      <a:pt x="4314" y="6165"/>
                    </a:lnTo>
                    <a:lnTo>
                      <a:pt x="4340" y="6143"/>
                    </a:lnTo>
                    <a:lnTo>
                      <a:pt x="4362" y="6117"/>
                    </a:lnTo>
                    <a:lnTo>
                      <a:pt x="4386" y="6093"/>
                    </a:lnTo>
                    <a:lnTo>
                      <a:pt x="4406" y="6065"/>
                    </a:lnTo>
                    <a:lnTo>
                      <a:pt x="4426" y="6037"/>
                    </a:lnTo>
                    <a:lnTo>
                      <a:pt x="4444" y="6009"/>
                    </a:lnTo>
                    <a:lnTo>
                      <a:pt x="4462" y="5979"/>
                    </a:lnTo>
                    <a:lnTo>
                      <a:pt x="4478" y="5949"/>
                    </a:lnTo>
                    <a:lnTo>
                      <a:pt x="4492" y="5917"/>
                    </a:lnTo>
                    <a:lnTo>
                      <a:pt x="4504" y="5885"/>
                    </a:lnTo>
                    <a:lnTo>
                      <a:pt x="4516" y="5853"/>
                    </a:lnTo>
                    <a:lnTo>
                      <a:pt x="4524" y="5819"/>
                    </a:lnTo>
                    <a:lnTo>
                      <a:pt x="4532" y="5785"/>
                    </a:lnTo>
                    <a:lnTo>
                      <a:pt x="4538" y="5751"/>
                    </a:lnTo>
                    <a:lnTo>
                      <a:pt x="4544" y="5715"/>
                    </a:lnTo>
                    <a:lnTo>
                      <a:pt x="4546" y="5679"/>
                    </a:lnTo>
                    <a:lnTo>
                      <a:pt x="4548" y="5643"/>
                    </a:lnTo>
                    <a:lnTo>
                      <a:pt x="4548" y="1900"/>
                    </a:lnTo>
                    <a:lnTo>
                      <a:pt x="4548" y="1900"/>
                    </a:lnTo>
                    <a:lnTo>
                      <a:pt x="4548" y="1864"/>
                    </a:lnTo>
                    <a:lnTo>
                      <a:pt x="4550" y="1828"/>
                    </a:lnTo>
                    <a:lnTo>
                      <a:pt x="4556" y="1794"/>
                    </a:lnTo>
                    <a:lnTo>
                      <a:pt x="4562" y="1758"/>
                    </a:lnTo>
                    <a:lnTo>
                      <a:pt x="4570" y="1724"/>
                    </a:lnTo>
                    <a:lnTo>
                      <a:pt x="4578" y="1692"/>
                    </a:lnTo>
                    <a:lnTo>
                      <a:pt x="4590" y="1658"/>
                    </a:lnTo>
                    <a:lnTo>
                      <a:pt x="4602" y="1626"/>
                    </a:lnTo>
                    <a:lnTo>
                      <a:pt x="4618" y="1594"/>
                    </a:lnTo>
                    <a:lnTo>
                      <a:pt x="4632" y="1564"/>
                    </a:lnTo>
                    <a:lnTo>
                      <a:pt x="4650" y="1534"/>
                    </a:lnTo>
                    <a:lnTo>
                      <a:pt x="4668" y="1506"/>
                    </a:lnTo>
                    <a:lnTo>
                      <a:pt x="4688" y="1478"/>
                    </a:lnTo>
                    <a:lnTo>
                      <a:pt x="4708" y="1452"/>
                    </a:lnTo>
                    <a:lnTo>
                      <a:pt x="4732" y="1426"/>
                    </a:lnTo>
                    <a:lnTo>
                      <a:pt x="4754" y="1402"/>
                    </a:lnTo>
                    <a:lnTo>
                      <a:pt x="4780" y="1378"/>
                    </a:lnTo>
                    <a:lnTo>
                      <a:pt x="4804" y="1356"/>
                    </a:lnTo>
                    <a:lnTo>
                      <a:pt x="4832" y="1334"/>
                    </a:lnTo>
                    <a:lnTo>
                      <a:pt x="4860" y="1316"/>
                    </a:lnTo>
                    <a:lnTo>
                      <a:pt x="4888" y="1296"/>
                    </a:lnTo>
                    <a:lnTo>
                      <a:pt x="4918" y="1280"/>
                    </a:lnTo>
                    <a:lnTo>
                      <a:pt x="4948" y="1264"/>
                    </a:lnTo>
                    <a:lnTo>
                      <a:pt x="4980" y="1250"/>
                    </a:lnTo>
                    <a:lnTo>
                      <a:pt x="5012" y="1238"/>
                    </a:lnTo>
                    <a:lnTo>
                      <a:pt x="5044" y="1226"/>
                    </a:lnTo>
                    <a:lnTo>
                      <a:pt x="5078" y="1216"/>
                    </a:lnTo>
                    <a:lnTo>
                      <a:pt x="5112" y="1208"/>
                    </a:lnTo>
                    <a:lnTo>
                      <a:pt x="5146" y="1202"/>
                    </a:lnTo>
                    <a:lnTo>
                      <a:pt x="5182" y="1198"/>
                    </a:lnTo>
                    <a:lnTo>
                      <a:pt x="5218" y="1194"/>
                    </a:lnTo>
                    <a:lnTo>
                      <a:pt x="5254" y="1194"/>
                    </a:lnTo>
                    <a:lnTo>
                      <a:pt x="6258" y="1194"/>
                    </a:lnTo>
                    <a:lnTo>
                      <a:pt x="6258" y="1194"/>
                    </a:lnTo>
                    <a:lnTo>
                      <a:pt x="6294" y="1194"/>
                    </a:lnTo>
                    <a:lnTo>
                      <a:pt x="6330" y="1198"/>
                    </a:lnTo>
                    <a:lnTo>
                      <a:pt x="6364" y="1202"/>
                    </a:lnTo>
                    <a:lnTo>
                      <a:pt x="6400" y="1208"/>
                    </a:lnTo>
                    <a:lnTo>
                      <a:pt x="6434" y="1216"/>
                    </a:lnTo>
                    <a:lnTo>
                      <a:pt x="6468" y="1226"/>
                    </a:lnTo>
                    <a:lnTo>
                      <a:pt x="6500" y="1238"/>
                    </a:lnTo>
                    <a:lnTo>
                      <a:pt x="6532" y="1250"/>
                    </a:lnTo>
                    <a:lnTo>
                      <a:pt x="6564" y="1264"/>
                    </a:lnTo>
                    <a:lnTo>
                      <a:pt x="6594" y="1280"/>
                    </a:lnTo>
                    <a:lnTo>
                      <a:pt x="6624" y="1296"/>
                    </a:lnTo>
                    <a:lnTo>
                      <a:pt x="6652" y="1316"/>
                    </a:lnTo>
                    <a:lnTo>
                      <a:pt x="6680" y="1334"/>
                    </a:lnTo>
                    <a:lnTo>
                      <a:pt x="6706" y="1356"/>
                    </a:lnTo>
                    <a:lnTo>
                      <a:pt x="6732" y="1378"/>
                    </a:lnTo>
                    <a:lnTo>
                      <a:pt x="6756" y="1402"/>
                    </a:lnTo>
                    <a:lnTo>
                      <a:pt x="6780" y="1426"/>
                    </a:lnTo>
                    <a:lnTo>
                      <a:pt x="6802" y="1452"/>
                    </a:lnTo>
                    <a:lnTo>
                      <a:pt x="6824" y="1478"/>
                    </a:lnTo>
                    <a:lnTo>
                      <a:pt x="6844" y="1506"/>
                    </a:lnTo>
                    <a:lnTo>
                      <a:pt x="6862" y="1534"/>
                    </a:lnTo>
                    <a:lnTo>
                      <a:pt x="6878" y="1564"/>
                    </a:lnTo>
                    <a:lnTo>
                      <a:pt x="6894" y="1594"/>
                    </a:lnTo>
                    <a:lnTo>
                      <a:pt x="6908" y="1626"/>
                    </a:lnTo>
                    <a:lnTo>
                      <a:pt x="6922" y="1658"/>
                    </a:lnTo>
                    <a:lnTo>
                      <a:pt x="6932" y="1692"/>
                    </a:lnTo>
                    <a:lnTo>
                      <a:pt x="6942" y="1724"/>
                    </a:lnTo>
                    <a:lnTo>
                      <a:pt x="6950" y="1758"/>
                    </a:lnTo>
                    <a:lnTo>
                      <a:pt x="6956" y="1794"/>
                    </a:lnTo>
                    <a:lnTo>
                      <a:pt x="6960" y="1828"/>
                    </a:lnTo>
                    <a:lnTo>
                      <a:pt x="6964" y="1864"/>
                    </a:lnTo>
                    <a:lnTo>
                      <a:pt x="6964" y="1900"/>
                    </a:lnTo>
                    <a:lnTo>
                      <a:pt x="6964" y="4459"/>
                    </a:lnTo>
                    <a:lnTo>
                      <a:pt x="6964" y="4459"/>
                    </a:lnTo>
                    <a:lnTo>
                      <a:pt x="6966" y="4495"/>
                    </a:lnTo>
                    <a:lnTo>
                      <a:pt x="6968" y="4531"/>
                    </a:lnTo>
                    <a:lnTo>
                      <a:pt x="6972" y="4567"/>
                    </a:lnTo>
                    <a:lnTo>
                      <a:pt x="6978" y="4601"/>
                    </a:lnTo>
                    <a:lnTo>
                      <a:pt x="6986" y="4635"/>
                    </a:lnTo>
                    <a:lnTo>
                      <a:pt x="6996" y="4669"/>
                    </a:lnTo>
                    <a:lnTo>
                      <a:pt x="7008" y="4701"/>
                    </a:lnTo>
                    <a:lnTo>
                      <a:pt x="7020" y="4733"/>
                    </a:lnTo>
                    <a:lnTo>
                      <a:pt x="7034" y="4765"/>
                    </a:lnTo>
                    <a:lnTo>
                      <a:pt x="7050" y="4795"/>
                    </a:lnTo>
                    <a:lnTo>
                      <a:pt x="7068" y="4825"/>
                    </a:lnTo>
                    <a:lnTo>
                      <a:pt x="7086" y="4853"/>
                    </a:lnTo>
                    <a:lnTo>
                      <a:pt x="7106" y="4881"/>
                    </a:lnTo>
                    <a:lnTo>
                      <a:pt x="7126" y="4907"/>
                    </a:lnTo>
                    <a:lnTo>
                      <a:pt x="7148" y="4933"/>
                    </a:lnTo>
                    <a:lnTo>
                      <a:pt x="7172" y="4957"/>
                    </a:lnTo>
                    <a:lnTo>
                      <a:pt x="7196" y="4981"/>
                    </a:lnTo>
                    <a:lnTo>
                      <a:pt x="7222" y="5003"/>
                    </a:lnTo>
                    <a:lnTo>
                      <a:pt x="7248" y="5025"/>
                    </a:lnTo>
                    <a:lnTo>
                      <a:pt x="7276" y="5045"/>
                    </a:lnTo>
                    <a:lnTo>
                      <a:pt x="7306" y="5063"/>
                    </a:lnTo>
                    <a:lnTo>
                      <a:pt x="7334" y="5079"/>
                    </a:lnTo>
                    <a:lnTo>
                      <a:pt x="7366" y="5095"/>
                    </a:lnTo>
                    <a:lnTo>
                      <a:pt x="7396" y="5109"/>
                    </a:lnTo>
                    <a:lnTo>
                      <a:pt x="7428" y="5123"/>
                    </a:lnTo>
                    <a:lnTo>
                      <a:pt x="7462" y="5133"/>
                    </a:lnTo>
                    <a:lnTo>
                      <a:pt x="7496" y="5143"/>
                    </a:lnTo>
                    <a:lnTo>
                      <a:pt x="7530" y="5151"/>
                    </a:lnTo>
                    <a:lnTo>
                      <a:pt x="7564" y="5157"/>
                    </a:lnTo>
                    <a:lnTo>
                      <a:pt x="7600" y="5161"/>
                    </a:lnTo>
                    <a:lnTo>
                      <a:pt x="7634" y="5165"/>
                    </a:lnTo>
                    <a:lnTo>
                      <a:pt x="7672" y="5165"/>
                    </a:lnTo>
                    <a:lnTo>
                      <a:pt x="8704" y="5165"/>
                    </a:lnTo>
                    <a:lnTo>
                      <a:pt x="8704" y="5165"/>
                    </a:lnTo>
                    <a:lnTo>
                      <a:pt x="8740" y="5165"/>
                    </a:lnTo>
                    <a:lnTo>
                      <a:pt x="8776" y="5161"/>
                    </a:lnTo>
                    <a:lnTo>
                      <a:pt x="8812" y="5157"/>
                    </a:lnTo>
                    <a:lnTo>
                      <a:pt x="8846" y="5151"/>
                    </a:lnTo>
                    <a:lnTo>
                      <a:pt x="8880" y="5143"/>
                    </a:lnTo>
                    <a:lnTo>
                      <a:pt x="8914" y="5133"/>
                    </a:lnTo>
                    <a:lnTo>
                      <a:pt x="8946" y="5123"/>
                    </a:lnTo>
                    <a:lnTo>
                      <a:pt x="8978" y="5109"/>
                    </a:lnTo>
                    <a:lnTo>
                      <a:pt x="9010" y="5095"/>
                    </a:lnTo>
                    <a:lnTo>
                      <a:pt x="9040" y="5079"/>
                    </a:lnTo>
                    <a:lnTo>
                      <a:pt x="9070" y="5063"/>
                    </a:lnTo>
                    <a:lnTo>
                      <a:pt x="9098" y="5045"/>
                    </a:lnTo>
                    <a:lnTo>
                      <a:pt x="9126" y="5025"/>
                    </a:lnTo>
                    <a:lnTo>
                      <a:pt x="9154" y="5003"/>
                    </a:lnTo>
                    <a:lnTo>
                      <a:pt x="9178" y="4981"/>
                    </a:lnTo>
                    <a:lnTo>
                      <a:pt x="9204" y="4957"/>
                    </a:lnTo>
                    <a:lnTo>
                      <a:pt x="9226" y="4933"/>
                    </a:lnTo>
                    <a:lnTo>
                      <a:pt x="9250" y="4907"/>
                    </a:lnTo>
                    <a:lnTo>
                      <a:pt x="9270" y="4881"/>
                    </a:lnTo>
                    <a:lnTo>
                      <a:pt x="9290" y="4853"/>
                    </a:lnTo>
                    <a:lnTo>
                      <a:pt x="9308" y="4825"/>
                    </a:lnTo>
                    <a:lnTo>
                      <a:pt x="9326" y="4795"/>
                    </a:lnTo>
                    <a:lnTo>
                      <a:pt x="9340" y="4765"/>
                    </a:lnTo>
                    <a:lnTo>
                      <a:pt x="9356" y="4733"/>
                    </a:lnTo>
                    <a:lnTo>
                      <a:pt x="9368" y="4701"/>
                    </a:lnTo>
                    <a:lnTo>
                      <a:pt x="9378" y="4669"/>
                    </a:lnTo>
                    <a:lnTo>
                      <a:pt x="9388" y="4635"/>
                    </a:lnTo>
                    <a:lnTo>
                      <a:pt x="9396" y="4601"/>
                    </a:lnTo>
                    <a:lnTo>
                      <a:pt x="9402" y="4567"/>
                    </a:lnTo>
                    <a:lnTo>
                      <a:pt x="9408" y="4531"/>
                    </a:lnTo>
                    <a:lnTo>
                      <a:pt x="9410" y="4495"/>
                    </a:lnTo>
                    <a:lnTo>
                      <a:pt x="9410" y="4459"/>
                    </a:lnTo>
                    <a:lnTo>
                      <a:pt x="9410" y="706"/>
                    </a:lnTo>
                    <a:lnTo>
                      <a:pt x="9410" y="706"/>
                    </a:lnTo>
                    <a:lnTo>
                      <a:pt x="9412" y="670"/>
                    </a:lnTo>
                    <a:lnTo>
                      <a:pt x="9414" y="634"/>
                    </a:lnTo>
                    <a:lnTo>
                      <a:pt x="9420" y="598"/>
                    </a:lnTo>
                    <a:lnTo>
                      <a:pt x="9426" y="564"/>
                    </a:lnTo>
                    <a:lnTo>
                      <a:pt x="9434" y="530"/>
                    </a:lnTo>
                    <a:lnTo>
                      <a:pt x="9442" y="496"/>
                    </a:lnTo>
                    <a:lnTo>
                      <a:pt x="9454" y="464"/>
                    </a:lnTo>
                    <a:lnTo>
                      <a:pt x="9466" y="432"/>
                    </a:lnTo>
                    <a:lnTo>
                      <a:pt x="9480" y="400"/>
                    </a:lnTo>
                    <a:lnTo>
                      <a:pt x="9496" y="370"/>
                    </a:lnTo>
                    <a:lnTo>
                      <a:pt x="9514" y="340"/>
                    </a:lnTo>
                    <a:lnTo>
                      <a:pt x="9532" y="312"/>
                    </a:lnTo>
                    <a:lnTo>
                      <a:pt x="9552" y="284"/>
                    </a:lnTo>
                    <a:lnTo>
                      <a:pt x="9572" y="256"/>
                    </a:lnTo>
                    <a:lnTo>
                      <a:pt x="9596" y="232"/>
                    </a:lnTo>
                    <a:lnTo>
                      <a:pt x="9618" y="206"/>
                    </a:lnTo>
                    <a:lnTo>
                      <a:pt x="9644" y="184"/>
                    </a:lnTo>
                    <a:lnTo>
                      <a:pt x="9668" y="160"/>
                    </a:lnTo>
                    <a:lnTo>
                      <a:pt x="9696" y="140"/>
                    </a:lnTo>
                    <a:lnTo>
                      <a:pt x="9724" y="120"/>
                    </a:lnTo>
                    <a:lnTo>
                      <a:pt x="9752" y="102"/>
                    </a:lnTo>
                    <a:lnTo>
                      <a:pt x="9782" y="84"/>
                    </a:lnTo>
                    <a:lnTo>
                      <a:pt x="9812" y="68"/>
                    </a:lnTo>
                    <a:lnTo>
                      <a:pt x="9844" y="54"/>
                    </a:lnTo>
                    <a:lnTo>
                      <a:pt x="9876" y="42"/>
                    </a:lnTo>
                    <a:lnTo>
                      <a:pt x="9908" y="30"/>
                    </a:lnTo>
                    <a:lnTo>
                      <a:pt x="9942" y="22"/>
                    </a:lnTo>
                    <a:lnTo>
                      <a:pt x="9976" y="14"/>
                    </a:lnTo>
                    <a:lnTo>
                      <a:pt x="10010" y="8"/>
                    </a:lnTo>
                    <a:lnTo>
                      <a:pt x="10046" y="2"/>
                    </a:lnTo>
                    <a:lnTo>
                      <a:pt x="10082" y="0"/>
                    </a:lnTo>
                    <a:lnTo>
                      <a:pt x="10118" y="0"/>
                    </a:lnTo>
                    <a:lnTo>
                      <a:pt x="11108" y="0"/>
                    </a:lnTo>
                    <a:lnTo>
                      <a:pt x="11108" y="0"/>
                    </a:lnTo>
                    <a:lnTo>
                      <a:pt x="11144" y="0"/>
                    </a:lnTo>
                    <a:lnTo>
                      <a:pt x="11180" y="2"/>
                    </a:lnTo>
                    <a:lnTo>
                      <a:pt x="11216" y="8"/>
                    </a:lnTo>
                    <a:lnTo>
                      <a:pt x="11250" y="14"/>
                    </a:lnTo>
                    <a:lnTo>
                      <a:pt x="11284" y="22"/>
                    </a:lnTo>
                    <a:lnTo>
                      <a:pt x="11318" y="30"/>
                    </a:lnTo>
                    <a:lnTo>
                      <a:pt x="11350" y="42"/>
                    </a:lnTo>
                    <a:lnTo>
                      <a:pt x="11382" y="54"/>
                    </a:lnTo>
                    <a:lnTo>
                      <a:pt x="11414" y="68"/>
                    </a:lnTo>
                    <a:lnTo>
                      <a:pt x="11444" y="84"/>
                    </a:lnTo>
                    <a:lnTo>
                      <a:pt x="11474" y="102"/>
                    </a:lnTo>
                    <a:lnTo>
                      <a:pt x="11502" y="120"/>
                    </a:lnTo>
                    <a:lnTo>
                      <a:pt x="11530" y="140"/>
                    </a:lnTo>
                    <a:lnTo>
                      <a:pt x="11556" y="160"/>
                    </a:lnTo>
                    <a:lnTo>
                      <a:pt x="11582" y="184"/>
                    </a:lnTo>
                    <a:lnTo>
                      <a:pt x="11606" y="206"/>
                    </a:lnTo>
                    <a:lnTo>
                      <a:pt x="11630" y="232"/>
                    </a:lnTo>
                    <a:lnTo>
                      <a:pt x="11652" y="256"/>
                    </a:lnTo>
                    <a:lnTo>
                      <a:pt x="11674" y="284"/>
                    </a:lnTo>
                    <a:lnTo>
                      <a:pt x="11694" y="312"/>
                    </a:lnTo>
                    <a:lnTo>
                      <a:pt x="11712" y="340"/>
                    </a:lnTo>
                    <a:lnTo>
                      <a:pt x="11728" y="370"/>
                    </a:lnTo>
                    <a:lnTo>
                      <a:pt x="11744" y="400"/>
                    </a:lnTo>
                    <a:lnTo>
                      <a:pt x="11758" y="432"/>
                    </a:lnTo>
                    <a:lnTo>
                      <a:pt x="11772" y="464"/>
                    </a:lnTo>
                    <a:lnTo>
                      <a:pt x="11782" y="496"/>
                    </a:lnTo>
                    <a:lnTo>
                      <a:pt x="11792" y="530"/>
                    </a:lnTo>
                    <a:lnTo>
                      <a:pt x="11800" y="564"/>
                    </a:lnTo>
                    <a:lnTo>
                      <a:pt x="11806" y="598"/>
                    </a:lnTo>
                    <a:lnTo>
                      <a:pt x="11810" y="634"/>
                    </a:lnTo>
                    <a:lnTo>
                      <a:pt x="11814" y="670"/>
                    </a:lnTo>
                    <a:lnTo>
                      <a:pt x="11814" y="706"/>
                    </a:lnTo>
                    <a:lnTo>
                      <a:pt x="11814" y="2350"/>
                    </a:lnTo>
                    <a:lnTo>
                      <a:pt x="11814" y="2350"/>
                    </a:lnTo>
                    <a:lnTo>
                      <a:pt x="11816" y="2386"/>
                    </a:lnTo>
                    <a:lnTo>
                      <a:pt x="11818" y="2422"/>
                    </a:lnTo>
                    <a:lnTo>
                      <a:pt x="11822" y="2456"/>
                    </a:lnTo>
                    <a:lnTo>
                      <a:pt x="11828" y="2492"/>
                    </a:lnTo>
                    <a:lnTo>
                      <a:pt x="11836" y="2526"/>
                    </a:lnTo>
                    <a:lnTo>
                      <a:pt x="11846" y="2560"/>
                    </a:lnTo>
                    <a:lnTo>
                      <a:pt x="11858" y="2592"/>
                    </a:lnTo>
                    <a:lnTo>
                      <a:pt x="11870" y="2624"/>
                    </a:lnTo>
                    <a:lnTo>
                      <a:pt x="11884" y="2656"/>
                    </a:lnTo>
                    <a:lnTo>
                      <a:pt x="11900" y="2686"/>
                    </a:lnTo>
                    <a:lnTo>
                      <a:pt x="11918" y="2716"/>
                    </a:lnTo>
                    <a:lnTo>
                      <a:pt x="11936" y="2744"/>
                    </a:lnTo>
                    <a:lnTo>
                      <a:pt x="11956" y="2772"/>
                    </a:lnTo>
                    <a:lnTo>
                      <a:pt x="11976" y="2798"/>
                    </a:lnTo>
                    <a:lnTo>
                      <a:pt x="11998" y="2824"/>
                    </a:lnTo>
                    <a:lnTo>
                      <a:pt x="12022" y="2848"/>
                    </a:lnTo>
                    <a:lnTo>
                      <a:pt x="12046" y="2872"/>
                    </a:lnTo>
                    <a:lnTo>
                      <a:pt x="12072" y="2894"/>
                    </a:lnTo>
                    <a:lnTo>
                      <a:pt x="12100" y="2916"/>
                    </a:lnTo>
                    <a:lnTo>
                      <a:pt x="12126" y="2936"/>
                    </a:lnTo>
                    <a:lnTo>
                      <a:pt x="12156" y="2954"/>
                    </a:lnTo>
                    <a:lnTo>
                      <a:pt x="12186" y="2970"/>
                    </a:lnTo>
                    <a:lnTo>
                      <a:pt x="12216" y="2986"/>
                    </a:lnTo>
                    <a:lnTo>
                      <a:pt x="12246" y="3000"/>
                    </a:lnTo>
                    <a:lnTo>
                      <a:pt x="12278" y="3014"/>
                    </a:lnTo>
                    <a:lnTo>
                      <a:pt x="12312" y="3024"/>
                    </a:lnTo>
                    <a:lnTo>
                      <a:pt x="12346" y="3034"/>
                    </a:lnTo>
                    <a:lnTo>
                      <a:pt x="12380" y="3042"/>
                    </a:lnTo>
                    <a:lnTo>
                      <a:pt x="12414" y="3048"/>
                    </a:lnTo>
                    <a:lnTo>
                      <a:pt x="12450" y="3052"/>
                    </a:lnTo>
                    <a:lnTo>
                      <a:pt x="12486" y="3056"/>
                    </a:lnTo>
                    <a:lnTo>
                      <a:pt x="12522" y="3056"/>
                    </a:lnTo>
                    <a:lnTo>
                      <a:pt x="13838" y="3056"/>
                    </a:lnTo>
                  </a:path>
                </a:pathLst>
              </a:custGeom>
              <a:noFill/>
              <a:ln w="7620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78157" tIns="39066" rIns="78157" bIns="39066" anchor="t" anchorCtr="0">
                <a:noAutofit/>
              </a:bodyPr>
              <a:lstStyle/>
              <a:p>
                <a:pPr defTabSz="914217"/>
                <a:endParaRPr sz="700">
                  <a:solidFill>
                    <a:prstClr val="white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" name="Google Shape;3271;p86">
                <a:extLst>
                  <a:ext uri="{FF2B5EF4-FFF2-40B4-BE49-F238E27FC236}">
                    <a16:creationId xmlns:a16="http://schemas.microsoft.com/office/drawing/2014/main" id="{D81D78BE-6D16-A81E-1C40-B7A3B14B8E29}"/>
                  </a:ext>
                </a:extLst>
              </p:cNvPr>
              <p:cNvSpPr/>
              <p:nvPr/>
            </p:nvSpPr>
            <p:spPr>
              <a:xfrm>
                <a:off x="390277" y="3838965"/>
                <a:ext cx="151968" cy="151968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 w="571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4" tIns="45689" rIns="91404" bIns="45689" anchor="ctr" anchorCtr="0">
                <a:noAutofit/>
              </a:bodyPr>
              <a:lstStyle/>
              <a:p>
                <a:pPr algn="ctr" defTabSz="914217"/>
                <a:endParaRPr sz="700">
                  <a:solidFill>
                    <a:prstClr val="black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3272;p86">
                <a:extLst>
                  <a:ext uri="{FF2B5EF4-FFF2-40B4-BE49-F238E27FC236}">
                    <a16:creationId xmlns:a16="http://schemas.microsoft.com/office/drawing/2014/main" id="{05458F9B-C05D-5322-0A23-E6A0C1D8BB46}"/>
                  </a:ext>
                </a:extLst>
              </p:cNvPr>
              <p:cNvSpPr/>
              <p:nvPr/>
            </p:nvSpPr>
            <p:spPr>
              <a:xfrm>
                <a:off x="11173005" y="4071208"/>
                <a:ext cx="151968" cy="151968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 w="571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4" tIns="45689" rIns="91404" bIns="45689" anchor="ctr" anchorCtr="0">
                <a:noAutofit/>
              </a:bodyPr>
              <a:lstStyle/>
              <a:p>
                <a:pPr algn="ctr" defTabSz="914217"/>
                <a:endParaRPr sz="700">
                  <a:solidFill>
                    <a:prstClr val="black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A6F8D10-55DC-0444-5B84-6C24D0DFB5E9}"/>
                </a:ext>
              </a:extLst>
            </p:cNvPr>
            <p:cNvSpPr/>
            <p:nvPr/>
          </p:nvSpPr>
          <p:spPr>
            <a:xfrm>
              <a:off x="5420742" y="3768455"/>
              <a:ext cx="1151052" cy="97510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19" tIns="45709" rIns="91419" bIns="4570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217"/>
              <a:endParaRPr lang="en-GB" sz="1400">
                <a:solidFill>
                  <a:prstClr val="white"/>
                </a:solidFill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33884E36-D190-0081-E022-4D9957F14872}"/>
                </a:ext>
              </a:extLst>
            </p:cNvPr>
            <p:cNvSpPr/>
            <p:nvPr/>
          </p:nvSpPr>
          <p:spPr>
            <a:xfrm>
              <a:off x="3479614" y="3739245"/>
              <a:ext cx="1151052" cy="97510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92D050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19" tIns="45709" rIns="91419" bIns="4570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217"/>
              <a:endParaRPr lang="en-GB" sz="1400">
                <a:solidFill>
                  <a:prstClr val="white"/>
                </a:solidFill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59DA4B5-3C92-5D6C-2894-F0FC27380612}"/>
                </a:ext>
              </a:extLst>
            </p:cNvPr>
            <p:cNvSpPr/>
            <p:nvPr/>
          </p:nvSpPr>
          <p:spPr>
            <a:xfrm>
              <a:off x="7351502" y="3729721"/>
              <a:ext cx="1151052" cy="97510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34016E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19" tIns="45709" rIns="91419" bIns="4570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217"/>
              <a:endParaRPr lang="en-GB" sz="1400">
                <a:solidFill>
                  <a:prstClr val="white"/>
                </a:solidFill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59A9676-4FFD-F6A8-78D7-427F8FC44BDA}"/>
                </a:ext>
              </a:extLst>
            </p:cNvPr>
            <p:cNvSpPr/>
            <p:nvPr/>
          </p:nvSpPr>
          <p:spPr>
            <a:xfrm>
              <a:off x="10148090" y="3141977"/>
              <a:ext cx="1151052" cy="97510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6AB4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19" tIns="45709" rIns="91419" bIns="4570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217"/>
              <a:endParaRPr lang="en-GB" sz="1400" dirty="0">
                <a:solidFill>
                  <a:prstClr val="white"/>
                </a:solidFill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965E185-4D60-9CAE-CBFD-A6EF512C10CF}"/>
                </a:ext>
              </a:extLst>
            </p:cNvPr>
            <p:cNvSpPr/>
            <p:nvPr/>
          </p:nvSpPr>
          <p:spPr>
            <a:xfrm>
              <a:off x="2396061" y="5530581"/>
              <a:ext cx="1151052" cy="97510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FDDB00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19" tIns="45709" rIns="91419" bIns="4570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217"/>
              <a:endParaRPr lang="en-GB" sz="1400" dirty="0">
                <a:solidFill>
                  <a:prstClr val="white"/>
                </a:solidFill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72354D13-720A-4B02-AA63-AE948BF6E6CE}"/>
                </a:ext>
              </a:extLst>
            </p:cNvPr>
            <p:cNvSpPr/>
            <p:nvPr/>
          </p:nvSpPr>
          <p:spPr>
            <a:xfrm>
              <a:off x="8294983" y="928735"/>
              <a:ext cx="1151052" cy="97510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B3267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19" tIns="45709" rIns="91419" bIns="4570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217"/>
              <a:endParaRPr lang="en-GB" sz="1400" dirty="0">
                <a:solidFill>
                  <a:prstClr val="white"/>
                </a:solidFill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4F80266-4733-E4CB-7442-1E8493D8EAF6}"/>
                </a:ext>
              </a:extLst>
            </p:cNvPr>
            <p:cNvSpPr/>
            <p:nvPr/>
          </p:nvSpPr>
          <p:spPr>
            <a:xfrm>
              <a:off x="5535983" y="3875157"/>
              <a:ext cx="921927" cy="758551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E023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19" tIns="45709" rIns="91419" bIns="4570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217"/>
              <a:endParaRPr lang="en-GB" sz="1400" dirty="0">
                <a:solidFill>
                  <a:prstClr val="white"/>
                </a:solidFill>
              </a:endParaRP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46CED65C-DCFA-23D8-6C1F-E13D376C3810}"/>
                </a:ext>
              </a:extLst>
            </p:cNvPr>
            <p:cNvPicPr/>
            <p:nvPr/>
          </p:nvPicPr>
          <p:blipFill rotWithShape="1">
            <a:blip r:embed="rId6"/>
            <a:srcRect l="65652" t="46110" r="32005" b="49270"/>
            <a:stretch/>
          </p:blipFill>
          <p:spPr bwMode="auto">
            <a:xfrm>
              <a:off x="5705619" y="3987069"/>
              <a:ext cx="572708" cy="48043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DFB39206-9FF0-1653-DDA1-A37704E226FD}"/>
                </a:ext>
              </a:extLst>
            </p:cNvPr>
            <p:cNvSpPr/>
            <p:nvPr/>
          </p:nvSpPr>
          <p:spPr>
            <a:xfrm>
              <a:off x="633624" y="2970225"/>
              <a:ext cx="1151052" cy="97510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3BB2E4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19" tIns="45709" rIns="91419" bIns="4570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217"/>
              <a:endParaRPr lang="en-GB" sz="1400">
                <a:solidFill>
                  <a:prstClr val="white"/>
                </a:solidFill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6A1C61C6-2F11-D13C-58CA-40F0D5F27B30}"/>
                </a:ext>
              </a:extLst>
            </p:cNvPr>
            <p:cNvSpPr/>
            <p:nvPr userDrawn="1"/>
          </p:nvSpPr>
          <p:spPr>
            <a:xfrm>
              <a:off x="748190" y="3074242"/>
              <a:ext cx="921927" cy="758551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3BB2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19" tIns="45709" rIns="91419" bIns="4570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217"/>
              <a:endParaRPr lang="en-GB" sz="1400" dirty="0">
                <a:solidFill>
                  <a:prstClr val="white"/>
                </a:solidFill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37CF582E-7015-0220-0AFB-60B62A1563F5}"/>
                </a:ext>
              </a:extLst>
            </p:cNvPr>
            <p:cNvSpPr/>
            <p:nvPr/>
          </p:nvSpPr>
          <p:spPr>
            <a:xfrm>
              <a:off x="1940853" y="3581457"/>
              <a:ext cx="184660" cy="171352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en-GB" sz="1400">
                <a:solidFill>
                  <a:prstClr val="white"/>
                </a:solidFill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C165C7CD-1803-97D1-4D26-550924F3E0B3}"/>
                </a:ext>
              </a:extLst>
            </p:cNvPr>
            <p:cNvSpPr/>
            <p:nvPr/>
          </p:nvSpPr>
          <p:spPr>
            <a:xfrm>
              <a:off x="1987018" y="3629033"/>
              <a:ext cx="92331" cy="762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en-GB" sz="1400">
                <a:solidFill>
                  <a:prstClr val="white"/>
                </a:solidFill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80385EB-78A1-A2F7-4A0B-ED7FA5092322}"/>
                </a:ext>
              </a:extLst>
            </p:cNvPr>
            <p:cNvSpPr/>
            <p:nvPr/>
          </p:nvSpPr>
          <p:spPr>
            <a:xfrm>
              <a:off x="1991928" y="4496122"/>
              <a:ext cx="184660" cy="171352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en-GB" sz="1400">
                <a:solidFill>
                  <a:prstClr val="white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AE3E9C6D-3218-F511-32BE-A1D1A629AED1}"/>
                </a:ext>
              </a:extLst>
            </p:cNvPr>
            <p:cNvSpPr/>
            <p:nvPr/>
          </p:nvSpPr>
          <p:spPr>
            <a:xfrm>
              <a:off x="2038092" y="4543698"/>
              <a:ext cx="92331" cy="762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en-GB" sz="1400">
                <a:solidFill>
                  <a:prstClr val="white"/>
                </a:solidFill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8B1AA8F-1CE8-224A-CC57-6787E558045F}"/>
                </a:ext>
              </a:extLst>
            </p:cNvPr>
            <p:cNvSpPr/>
            <p:nvPr/>
          </p:nvSpPr>
          <p:spPr>
            <a:xfrm>
              <a:off x="2867911" y="5924872"/>
              <a:ext cx="184660" cy="171352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en-GB" sz="1400">
                <a:solidFill>
                  <a:prstClr val="white"/>
                </a:solidFill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FD0D6AF0-4C76-1B8C-3992-A924987E5C85}"/>
                </a:ext>
              </a:extLst>
            </p:cNvPr>
            <p:cNvSpPr/>
            <p:nvPr/>
          </p:nvSpPr>
          <p:spPr>
            <a:xfrm>
              <a:off x="2914075" y="5972448"/>
              <a:ext cx="92331" cy="762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en-GB" sz="1400">
                <a:solidFill>
                  <a:prstClr val="white"/>
                </a:solidFill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06604942-77D9-5ED0-F748-D43D0064B054}"/>
                </a:ext>
              </a:extLst>
            </p:cNvPr>
            <p:cNvSpPr/>
            <p:nvPr/>
          </p:nvSpPr>
          <p:spPr>
            <a:xfrm>
              <a:off x="4115235" y="2352997"/>
              <a:ext cx="184660" cy="171352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en-GB" sz="1400">
                <a:solidFill>
                  <a:prstClr val="white"/>
                </a:solidFill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17D88D50-3296-A93A-7D3B-6664D2EAEA44}"/>
                </a:ext>
              </a:extLst>
            </p:cNvPr>
            <p:cNvSpPr/>
            <p:nvPr/>
          </p:nvSpPr>
          <p:spPr>
            <a:xfrm>
              <a:off x="4161399" y="2400573"/>
              <a:ext cx="92331" cy="762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en-GB" sz="1400">
                <a:solidFill>
                  <a:prstClr val="white"/>
                </a:solidFill>
              </a:endParaRPr>
            </a:p>
          </p:txBody>
        </p:sp>
        <p:pic>
          <p:nvPicPr>
            <p:cNvPr id="42" name="Picture 7">
              <a:extLst>
                <a:ext uri="{FF2B5EF4-FFF2-40B4-BE49-F238E27FC236}">
                  <a16:creationId xmlns:a16="http://schemas.microsoft.com/office/drawing/2014/main" id="{9835580F-25F7-9AA5-19B0-2CEE4C4EAE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5096" y="5658580"/>
              <a:ext cx="936694" cy="702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776CE264-2094-F8A5-9FE5-9F224C6F74BD}"/>
                </a:ext>
              </a:extLst>
            </p:cNvPr>
            <p:cNvSpPr/>
            <p:nvPr/>
          </p:nvSpPr>
          <p:spPr>
            <a:xfrm>
              <a:off x="2511303" y="5637283"/>
              <a:ext cx="921927" cy="758551"/>
            </a:xfrm>
            <a:prstGeom prst="ellipse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19" tIns="45709" rIns="91419" bIns="4570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217"/>
              <a:endParaRPr lang="en-GB" sz="1400">
                <a:solidFill>
                  <a:prstClr val="white"/>
                </a:solidFill>
              </a:endParaRPr>
            </a:p>
          </p:txBody>
        </p:sp>
        <p:sp>
          <p:nvSpPr>
            <p:cNvPr id="44" name="Google Shape;3273;p86">
              <a:extLst>
                <a:ext uri="{FF2B5EF4-FFF2-40B4-BE49-F238E27FC236}">
                  <a16:creationId xmlns:a16="http://schemas.microsoft.com/office/drawing/2014/main" id="{E2104A5F-5963-934D-5C56-3CC874A5B5DF}"/>
                </a:ext>
              </a:extLst>
            </p:cNvPr>
            <p:cNvSpPr/>
            <p:nvPr/>
          </p:nvSpPr>
          <p:spPr>
            <a:xfrm>
              <a:off x="4135933" y="5400676"/>
              <a:ext cx="1928334" cy="129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defTabSz="914217"/>
              <a:r>
                <a:rPr lang="en-GB" sz="1050" dirty="0">
                  <a:solidFill>
                    <a:srgbClr val="5B9BD5"/>
                  </a:solidFill>
                </a:rPr>
                <a:t>                         </a:t>
              </a:r>
              <a:endParaRPr sz="1400" b="1" dirty="0">
                <a:solidFill>
                  <a:prstClr val="black"/>
                </a:solidFill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4D010A1C-5560-756C-B931-9B3D5F00B1B7}"/>
                </a:ext>
              </a:extLst>
            </p:cNvPr>
            <p:cNvSpPr/>
            <p:nvPr/>
          </p:nvSpPr>
          <p:spPr>
            <a:xfrm>
              <a:off x="5714857" y="2333947"/>
              <a:ext cx="184660" cy="171352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en-GB" sz="1400">
                <a:solidFill>
                  <a:prstClr val="white"/>
                </a:solidFill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A74A67E3-5346-3BF9-C7DF-9683A681C543}"/>
                </a:ext>
              </a:extLst>
            </p:cNvPr>
            <p:cNvSpPr/>
            <p:nvPr/>
          </p:nvSpPr>
          <p:spPr>
            <a:xfrm>
              <a:off x="5761020" y="2381523"/>
              <a:ext cx="92331" cy="762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en-GB" sz="1400">
                <a:solidFill>
                  <a:prstClr val="white"/>
                </a:solidFill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F58FAE5D-2DBA-5123-64CA-C2CC5D9C9114}"/>
                </a:ext>
              </a:extLst>
            </p:cNvPr>
            <p:cNvSpPr/>
            <p:nvPr/>
          </p:nvSpPr>
          <p:spPr>
            <a:xfrm>
              <a:off x="3594856" y="3845947"/>
              <a:ext cx="921927" cy="758551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75BA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19" tIns="45709" rIns="91419" bIns="4570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217"/>
              <a:endParaRPr lang="en-GB" sz="1400" dirty="0">
                <a:solidFill>
                  <a:prstClr val="white"/>
                </a:solidFill>
              </a:endParaRPr>
            </a:p>
          </p:txBody>
        </p:sp>
        <p:pic>
          <p:nvPicPr>
            <p:cNvPr id="48" name="Picture 6" descr="Image result for medical booking icon">
              <a:extLst>
                <a:ext uri="{FF2B5EF4-FFF2-40B4-BE49-F238E27FC236}">
                  <a16:creationId xmlns:a16="http://schemas.microsoft.com/office/drawing/2014/main" id="{26F155F0-54B9-93A4-45D3-B8BA24888B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7053" y="3976415"/>
              <a:ext cx="610399" cy="4579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4254606A-FEE2-BD98-AB9F-1BDC90871EDE}"/>
                </a:ext>
              </a:extLst>
            </p:cNvPr>
            <p:cNvSpPr/>
            <p:nvPr/>
          </p:nvSpPr>
          <p:spPr>
            <a:xfrm>
              <a:off x="7466744" y="3836422"/>
              <a:ext cx="921927" cy="758551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34016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19" tIns="45709" rIns="91419" bIns="4570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217"/>
              <a:endParaRPr lang="en-GB" sz="1400" dirty="0">
                <a:solidFill>
                  <a:prstClr val="white"/>
                </a:solidFill>
              </a:endParaRPr>
            </a:p>
          </p:txBody>
        </p:sp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80613293-A556-C675-F052-C754704FE80E}"/>
                </a:ext>
              </a:extLst>
            </p:cNvPr>
            <p:cNvPicPr/>
            <p:nvPr/>
          </p:nvPicPr>
          <p:blipFill rotWithShape="1">
            <a:blip r:embed="rId9"/>
            <a:srcRect l="82038" t="71068" r="14340" b="21668"/>
            <a:stretch/>
          </p:blipFill>
          <p:spPr bwMode="auto">
            <a:xfrm>
              <a:off x="7589922" y="4008243"/>
              <a:ext cx="674212" cy="42526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FEBA9E72-E52D-9AAF-8090-BBF821CFDF99}"/>
                </a:ext>
              </a:extLst>
            </p:cNvPr>
            <p:cNvPicPr/>
            <p:nvPr/>
          </p:nvPicPr>
          <p:blipFill rotWithShape="1">
            <a:blip r:embed="rId10"/>
            <a:srcRect l="82130" t="83045" r="14461" b="9837"/>
            <a:stretch/>
          </p:blipFill>
          <p:spPr bwMode="auto">
            <a:xfrm>
              <a:off x="8581129" y="1143000"/>
              <a:ext cx="609380" cy="52387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5445BB64-24E7-05F8-C63D-6F06770635BA}"/>
                </a:ext>
              </a:extLst>
            </p:cNvPr>
            <p:cNvPicPr/>
            <p:nvPr/>
          </p:nvPicPr>
          <p:blipFill rotWithShape="1">
            <a:blip r:embed="rId11"/>
            <a:srcRect l="75617" t="83185" r="20408" b="9008"/>
            <a:stretch/>
          </p:blipFill>
          <p:spPr bwMode="auto">
            <a:xfrm>
              <a:off x="10286937" y="3301666"/>
              <a:ext cx="871664" cy="632714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07D10456-D997-EEFD-8CB3-D73A72904D6E}"/>
                </a:ext>
              </a:extLst>
            </p:cNvPr>
            <p:cNvSpPr/>
            <p:nvPr/>
          </p:nvSpPr>
          <p:spPr>
            <a:xfrm>
              <a:off x="10262484" y="3245505"/>
              <a:ext cx="921927" cy="758551"/>
            </a:xfrm>
            <a:prstGeom prst="ellipse">
              <a:avLst/>
            </a:prstGeom>
            <a:noFill/>
            <a:ln w="76200">
              <a:solidFill>
                <a:srgbClr val="006A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19" tIns="45709" rIns="91419" bIns="4570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217"/>
              <a:endParaRPr lang="en-GB" sz="1400" dirty="0">
                <a:solidFill>
                  <a:prstClr val="white"/>
                </a:solidFill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E05BFDAA-1AA3-99A9-C733-BC66A777796B}"/>
                </a:ext>
              </a:extLst>
            </p:cNvPr>
            <p:cNvSpPr/>
            <p:nvPr/>
          </p:nvSpPr>
          <p:spPr>
            <a:xfrm>
              <a:off x="8410224" y="1035437"/>
              <a:ext cx="921927" cy="758551"/>
            </a:xfrm>
            <a:prstGeom prst="ellipse">
              <a:avLst/>
            </a:prstGeom>
            <a:noFill/>
            <a:ln w="76200">
              <a:solidFill>
                <a:srgbClr val="B326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19" tIns="45709" rIns="91419" bIns="4570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217"/>
              <a:endParaRPr lang="en-GB" sz="1400" dirty="0">
                <a:solidFill>
                  <a:prstClr val="white"/>
                </a:solidFill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F677FED2-6AB7-F57B-C8D2-E029D6EA6AE9}"/>
                </a:ext>
              </a:extLst>
            </p:cNvPr>
            <p:cNvSpPr/>
            <p:nvPr/>
          </p:nvSpPr>
          <p:spPr>
            <a:xfrm>
              <a:off x="9761518" y="2162497"/>
              <a:ext cx="184660" cy="171352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en-GB" sz="1400">
                <a:solidFill>
                  <a:prstClr val="white"/>
                </a:solidFill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E654AF62-6197-7553-329B-28EFF65F5025}"/>
                </a:ext>
              </a:extLst>
            </p:cNvPr>
            <p:cNvSpPr/>
            <p:nvPr/>
          </p:nvSpPr>
          <p:spPr>
            <a:xfrm>
              <a:off x="9807682" y="2210073"/>
              <a:ext cx="92331" cy="762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en-GB" sz="1400">
                <a:solidFill>
                  <a:prstClr val="white"/>
                </a:solidFill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C87791D1-EAB4-740B-6BC6-C34A2B86B85E}"/>
                </a:ext>
              </a:extLst>
            </p:cNvPr>
            <p:cNvSpPr/>
            <p:nvPr/>
          </p:nvSpPr>
          <p:spPr>
            <a:xfrm>
              <a:off x="7819121" y="2172022"/>
              <a:ext cx="184660" cy="171352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en-GB" sz="1400">
                <a:solidFill>
                  <a:prstClr val="white"/>
                </a:solidFill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1777A3EA-BAEC-9CD0-D916-2F9BE37564F9}"/>
                </a:ext>
              </a:extLst>
            </p:cNvPr>
            <p:cNvSpPr/>
            <p:nvPr/>
          </p:nvSpPr>
          <p:spPr>
            <a:xfrm>
              <a:off x="7865284" y="2219598"/>
              <a:ext cx="92331" cy="762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en-GB" sz="1400">
                <a:solidFill>
                  <a:prstClr val="white"/>
                </a:solidFill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0D79FE90-17F2-E150-8EB1-B15999B37E04}"/>
                </a:ext>
              </a:extLst>
            </p:cNvPr>
            <p:cNvSpPr/>
            <p:nvPr/>
          </p:nvSpPr>
          <p:spPr>
            <a:xfrm>
              <a:off x="7571560" y="4991422"/>
              <a:ext cx="184660" cy="171352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en-GB" sz="1400">
                <a:solidFill>
                  <a:prstClr val="white"/>
                </a:solidFill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D0100F93-6A3D-9D80-FFA8-717F092F3732}"/>
                </a:ext>
              </a:extLst>
            </p:cNvPr>
            <p:cNvSpPr/>
            <p:nvPr/>
          </p:nvSpPr>
          <p:spPr>
            <a:xfrm>
              <a:off x="7617724" y="5038998"/>
              <a:ext cx="92331" cy="762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en-GB" sz="1400">
                <a:solidFill>
                  <a:prstClr val="white"/>
                </a:solidFill>
              </a:endParaRPr>
            </a:p>
          </p:txBody>
        </p:sp>
        <p:sp>
          <p:nvSpPr>
            <p:cNvPr id="61" name="Google Shape;3273;p86">
              <a:extLst>
                <a:ext uri="{FF2B5EF4-FFF2-40B4-BE49-F238E27FC236}">
                  <a16:creationId xmlns:a16="http://schemas.microsoft.com/office/drawing/2014/main" id="{201B8642-5E4C-CC1A-06D3-BC7745CBD226}"/>
                </a:ext>
              </a:extLst>
            </p:cNvPr>
            <p:cNvSpPr/>
            <p:nvPr/>
          </p:nvSpPr>
          <p:spPr>
            <a:xfrm>
              <a:off x="9922811" y="5400677"/>
              <a:ext cx="2225448" cy="16045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defTabSz="914217"/>
              <a:r>
                <a:rPr lang="en-GB" sz="1400" b="1" dirty="0">
                  <a:solidFill>
                    <a:prstClr val="black"/>
                  </a:solidFill>
                </a:rPr>
                <a:t> </a:t>
              </a:r>
              <a:endParaRPr sz="1050" dirty="0">
                <a:solidFill>
                  <a:srgbClr val="5B9BD5"/>
                </a:solidFill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5F2704D1-4A2A-6925-36EA-EAF9EF4A1723}"/>
                </a:ext>
              </a:extLst>
            </p:cNvPr>
            <p:cNvSpPr/>
            <p:nvPr/>
          </p:nvSpPr>
          <p:spPr>
            <a:xfrm>
              <a:off x="3943847" y="5181922"/>
              <a:ext cx="184660" cy="171352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en-GB" sz="1400">
                <a:solidFill>
                  <a:prstClr val="white"/>
                </a:solidFill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C4195502-65BF-F355-F5BF-D4BB87C2CAE9}"/>
                </a:ext>
              </a:extLst>
            </p:cNvPr>
            <p:cNvSpPr/>
            <p:nvPr/>
          </p:nvSpPr>
          <p:spPr>
            <a:xfrm>
              <a:off x="3990011" y="5229498"/>
              <a:ext cx="92331" cy="762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en-GB" sz="1400">
                <a:solidFill>
                  <a:prstClr val="white"/>
                </a:solidFill>
              </a:endParaRPr>
            </a:p>
          </p:txBody>
        </p:sp>
        <p:pic>
          <p:nvPicPr>
            <p:cNvPr id="64" name="Graphic 63" descr="Man with solid fill">
              <a:extLst>
                <a:ext uri="{FF2B5EF4-FFF2-40B4-BE49-F238E27FC236}">
                  <a16:creationId xmlns:a16="http://schemas.microsoft.com/office/drawing/2014/main" id="{71023572-9379-A96D-CCF9-B95D6C7B4D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73898" y="3172446"/>
              <a:ext cx="869934" cy="571782"/>
            </a:xfrm>
            <a:prstGeom prst="rect">
              <a:avLst/>
            </a:prstGeom>
          </p:spPr>
        </p:pic>
        <p:sp>
          <p:nvSpPr>
            <p:cNvPr id="65" name="Google Shape;3273;p86">
              <a:extLst>
                <a:ext uri="{FF2B5EF4-FFF2-40B4-BE49-F238E27FC236}">
                  <a16:creationId xmlns:a16="http://schemas.microsoft.com/office/drawing/2014/main" id="{5C5F1F0B-4C1C-0EAD-E17B-0BA419C8CABF}"/>
                </a:ext>
              </a:extLst>
            </p:cNvPr>
            <p:cNvSpPr/>
            <p:nvPr/>
          </p:nvSpPr>
          <p:spPr>
            <a:xfrm>
              <a:off x="4979132" y="5336319"/>
              <a:ext cx="3138320" cy="762844"/>
            </a:xfrm>
            <a:prstGeom prst="rect">
              <a:avLst/>
            </a:prstGeom>
            <a:solidFill>
              <a:srgbClr val="006FC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defTabSz="914217"/>
              <a:r>
                <a:rPr lang="en-GB" sz="1100" b="1" dirty="0">
                  <a:solidFill>
                    <a:schemeClr val="bg1"/>
                  </a:solidFill>
                </a:rPr>
                <a:t>You can:</a:t>
              </a:r>
            </a:p>
            <a:p>
              <a:pPr marL="171450" indent="-171450" defTabSz="914217">
                <a:buFont typeface="Arial" panose="020B0604020202020204" pitchFamily="34" charset="0"/>
                <a:buChar char="•"/>
              </a:pPr>
              <a:r>
                <a:rPr lang="en-GB" sz="1100" b="1" i="1" dirty="0">
                  <a:solidFill>
                    <a:schemeClr val="bg1"/>
                  </a:solidFill>
                  <a:effectLst/>
                </a:rPr>
                <a:t>Contribute</a:t>
              </a:r>
              <a:r>
                <a:rPr lang="en-GB" sz="1100" b="0" i="0" dirty="0">
                  <a:solidFill>
                    <a:schemeClr val="bg1"/>
                  </a:solidFill>
                  <a:effectLst/>
                </a:rPr>
                <a:t> to the research process </a:t>
              </a:r>
              <a:r>
                <a:rPr lang="en-GB" sz="1100" dirty="0">
                  <a:solidFill>
                    <a:schemeClr val="bg1"/>
                  </a:solidFill>
                </a:rPr>
                <a:t>such as identifying participants and helping with data collection</a:t>
              </a:r>
            </a:p>
            <a:p>
              <a:pPr defTabSz="914217"/>
              <a:endParaRPr lang="en-GB" sz="1050" b="1" dirty="0">
                <a:solidFill>
                  <a:prstClr val="black"/>
                </a:solidFill>
              </a:endParaRPr>
            </a:p>
            <a:p>
              <a:pPr defTabSz="914217"/>
              <a:endParaRPr lang="en-GB" sz="1050" dirty="0">
                <a:solidFill>
                  <a:srgbClr val="5B9BD5"/>
                </a:solidFill>
              </a:endParaRPr>
            </a:p>
            <a:p>
              <a:pPr defTabSz="914217"/>
              <a:endParaRPr lang="en-GB" sz="1050" dirty="0">
                <a:solidFill>
                  <a:srgbClr val="5B9BD5"/>
                </a:solidFill>
              </a:endParaRPr>
            </a:p>
            <a:p>
              <a:pPr defTabSz="914217"/>
              <a:endParaRPr sz="1050" dirty="0">
                <a:solidFill>
                  <a:prstClr val="black"/>
                </a:solidFill>
              </a:endParaRPr>
            </a:p>
          </p:txBody>
        </p:sp>
        <p:sp>
          <p:nvSpPr>
            <p:cNvPr id="66" name="Google Shape;3273;p86">
              <a:extLst>
                <a:ext uri="{FF2B5EF4-FFF2-40B4-BE49-F238E27FC236}">
                  <a16:creationId xmlns:a16="http://schemas.microsoft.com/office/drawing/2014/main" id="{7B41157B-22B3-7EAC-A4BB-E5756B864A2E}"/>
                </a:ext>
              </a:extLst>
            </p:cNvPr>
            <p:cNvSpPr/>
            <p:nvPr/>
          </p:nvSpPr>
          <p:spPr>
            <a:xfrm>
              <a:off x="9671564" y="4225222"/>
              <a:ext cx="2060592" cy="887511"/>
            </a:xfrm>
            <a:prstGeom prst="rect">
              <a:avLst/>
            </a:prstGeom>
            <a:solidFill>
              <a:srgbClr val="006FC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defTabSz="914217"/>
              <a:r>
                <a:rPr lang="en-GB" sz="1100" b="1" dirty="0">
                  <a:solidFill>
                    <a:schemeClr val="bg1"/>
                  </a:solidFill>
                </a:rPr>
                <a:t>You can:</a:t>
              </a:r>
            </a:p>
            <a:p>
              <a:pPr marL="171450" indent="-171450" defTabSz="914217">
                <a:buFont typeface="Arial" panose="020B0604020202020204" pitchFamily="34" charset="0"/>
                <a:buChar char="•"/>
              </a:pPr>
              <a:r>
                <a:rPr lang="en-GB" sz="1100" b="1" i="1" dirty="0">
                  <a:solidFill>
                    <a:schemeClr val="bg1"/>
                  </a:solidFill>
                </a:rPr>
                <a:t>G</a:t>
              </a:r>
              <a:r>
                <a:rPr lang="en-GB" sz="1100" b="1" i="1" dirty="0">
                  <a:solidFill>
                    <a:schemeClr val="bg1"/>
                  </a:solidFill>
                  <a:effectLst/>
                </a:rPr>
                <a:t>et involved in </a:t>
              </a:r>
              <a:r>
                <a:rPr lang="en-GB" sz="1100" b="0" i="0" dirty="0">
                  <a:solidFill>
                    <a:schemeClr val="bg1"/>
                  </a:solidFill>
                  <a:effectLst/>
                </a:rPr>
                <a:t>research within </a:t>
              </a:r>
              <a:r>
                <a:rPr lang="en-GB" sz="1100" dirty="0">
                  <a:solidFill>
                    <a:schemeClr val="bg1"/>
                  </a:solidFill>
                </a:rPr>
                <a:t>your </a:t>
              </a:r>
              <a:r>
                <a:rPr lang="en-GB" sz="1100" b="0" i="0" dirty="0">
                  <a:solidFill>
                    <a:schemeClr val="bg1"/>
                  </a:solidFill>
                  <a:effectLst/>
                </a:rPr>
                <a:t>area – giving feedback on the study protocol</a:t>
              </a:r>
            </a:p>
            <a:p>
              <a:pPr defTabSz="914217"/>
              <a:endParaRPr lang="en-GB" sz="1050" b="1" dirty="0">
                <a:solidFill>
                  <a:prstClr val="black"/>
                </a:solidFill>
              </a:endParaRPr>
            </a:p>
            <a:p>
              <a:pPr defTabSz="914217"/>
              <a:endParaRPr lang="en-GB" sz="1050" dirty="0">
                <a:solidFill>
                  <a:srgbClr val="5B9BD5"/>
                </a:solidFill>
              </a:endParaRPr>
            </a:p>
            <a:p>
              <a:pPr defTabSz="914217"/>
              <a:endParaRPr lang="en-GB" sz="1050" dirty="0">
                <a:solidFill>
                  <a:srgbClr val="5B9BD5"/>
                </a:solidFill>
              </a:endParaRPr>
            </a:p>
            <a:p>
              <a:pPr defTabSz="914217"/>
              <a:endParaRPr sz="1050" dirty="0">
                <a:solidFill>
                  <a:prstClr val="black"/>
                </a:solidFill>
              </a:endParaRPr>
            </a:p>
          </p:txBody>
        </p:sp>
        <p:sp>
          <p:nvSpPr>
            <p:cNvPr id="67" name="Google Shape;3273;p86">
              <a:extLst>
                <a:ext uri="{FF2B5EF4-FFF2-40B4-BE49-F238E27FC236}">
                  <a16:creationId xmlns:a16="http://schemas.microsoft.com/office/drawing/2014/main" id="{FE569E94-92E8-C24C-ED13-12229106AF45}"/>
                </a:ext>
              </a:extLst>
            </p:cNvPr>
            <p:cNvSpPr/>
            <p:nvPr/>
          </p:nvSpPr>
          <p:spPr>
            <a:xfrm>
              <a:off x="-52350" y="1728636"/>
              <a:ext cx="1905933" cy="1119755"/>
            </a:xfrm>
            <a:prstGeom prst="rect">
              <a:avLst/>
            </a:prstGeom>
            <a:solidFill>
              <a:srgbClr val="D8DDDF"/>
            </a:solidFill>
            <a:ln>
              <a:noFill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0" tIns="0" rIns="0" bIns="0" anchor="t" anchorCtr="0">
              <a:noAutofit/>
            </a:bodyPr>
            <a:lstStyle/>
            <a:p>
              <a:pPr algn="ctr" defTabSz="914217">
                <a:spcAft>
                  <a:spcPts val="600"/>
                </a:spcAft>
              </a:pPr>
              <a:r>
                <a:rPr lang="en-GB" sz="1200" dirty="0">
                  <a:solidFill>
                    <a:schemeClr val="tx1"/>
                  </a:solidFill>
                </a:rPr>
                <a:t>Did you know at UHS  </a:t>
              </a:r>
              <a:r>
                <a:rPr lang="en-GB" sz="1200" b="1" dirty="0">
                  <a:solidFill>
                    <a:schemeClr val="tx1"/>
                  </a:solidFill>
                </a:rPr>
                <a:t>“</a:t>
              </a:r>
              <a:r>
                <a:rPr lang="en-GB" sz="1200" b="1" i="1" dirty="0">
                  <a:solidFill>
                    <a:schemeClr val="tx1"/>
                  </a:solidFill>
                </a:rPr>
                <a:t>research is everyone’s business” ……</a:t>
              </a:r>
              <a:r>
                <a:rPr lang="en-GB" sz="1200" i="1" dirty="0">
                  <a:solidFill>
                    <a:schemeClr val="tx1"/>
                  </a:solidFill>
                </a:rPr>
                <a:t>that means </a:t>
              </a:r>
              <a:r>
                <a:rPr lang="en-GB" sz="1200" b="1" i="1" dirty="0">
                  <a:solidFill>
                    <a:schemeClr val="tx1"/>
                  </a:solidFill>
                </a:rPr>
                <a:t>ALL</a:t>
              </a:r>
              <a:r>
                <a:rPr lang="en-GB" sz="1200" i="1" dirty="0">
                  <a:solidFill>
                    <a:schemeClr val="tx1"/>
                  </a:solidFill>
                </a:rPr>
                <a:t> staff in </a:t>
              </a:r>
              <a:r>
                <a:rPr lang="en-GB" sz="1200" dirty="0">
                  <a:solidFill>
                    <a:schemeClr val="tx1"/>
                  </a:solidFill>
                </a:rPr>
                <a:t>UHS family can make a difference to the future of healthcare?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554CE337-236D-EF9F-299F-99DA8604E4CE}"/>
                </a:ext>
              </a:extLst>
            </p:cNvPr>
            <p:cNvSpPr txBox="1"/>
            <p:nvPr/>
          </p:nvSpPr>
          <p:spPr>
            <a:xfrm>
              <a:off x="3191207" y="1330280"/>
              <a:ext cx="2142637" cy="423406"/>
            </a:xfrm>
            <a:prstGeom prst="rect">
              <a:avLst/>
            </a:prstGeom>
            <a:solidFill>
              <a:srgbClr val="3BB2E4"/>
            </a:solidFill>
          </p:spPr>
          <p:txBody>
            <a:bodyPr wrap="square">
              <a:spAutoFit/>
            </a:bodyPr>
            <a:lstStyle/>
            <a:p>
              <a:pPr algn="ctr" defTabSz="914217"/>
              <a:r>
                <a:rPr lang="en-GB" sz="1100" dirty="0">
                  <a:solidFill>
                    <a:schemeClr val="bg1"/>
                  </a:solidFill>
                </a:rPr>
                <a:t>Where can I find information about </a:t>
              </a:r>
              <a:r>
                <a:rPr lang="en-GB" sz="1100" b="1" dirty="0">
                  <a:solidFill>
                    <a:schemeClr val="bg1"/>
                  </a:solidFill>
                </a:rPr>
                <a:t>relevant research?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4EBF0ABC-EC86-9186-F784-3916F322F3AF}"/>
                </a:ext>
              </a:extLst>
            </p:cNvPr>
            <p:cNvSpPr txBox="1"/>
            <p:nvPr/>
          </p:nvSpPr>
          <p:spPr>
            <a:xfrm>
              <a:off x="2251852" y="2107059"/>
              <a:ext cx="1421776" cy="756082"/>
            </a:xfrm>
            <a:prstGeom prst="rect">
              <a:avLst/>
            </a:prstGeom>
            <a:solidFill>
              <a:srgbClr val="013284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 defTabSz="914217"/>
              <a:r>
                <a:rPr lang="en-GB" sz="1100" b="1" dirty="0">
                  <a:solidFill>
                    <a:schemeClr val="bg1"/>
                  </a:solidFill>
                  <a:effectLst/>
                </a:rPr>
                <a:t>How do I involve and provide opportunities for patients?</a:t>
              </a:r>
              <a:endParaRPr lang="en-GB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CECF0E35-61D9-D7C9-110B-543B083ABE1F}"/>
                </a:ext>
              </a:extLst>
            </p:cNvPr>
            <p:cNvSpPr txBox="1"/>
            <p:nvPr/>
          </p:nvSpPr>
          <p:spPr>
            <a:xfrm>
              <a:off x="5573381" y="1102219"/>
              <a:ext cx="2165736" cy="922421"/>
            </a:xfrm>
            <a:prstGeom prst="rect">
              <a:avLst/>
            </a:prstGeom>
            <a:solidFill>
              <a:srgbClr val="3BB2E4"/>
            </a:solidFill>
          </p:spPr>
          <p:txBody>
            <a:bodyPr wrap="square">
              <a:spAutoFit/>
            </a:bodyPr>
            <a:lstStyle/>
            <a:p>
              <a:pPr algn="ctr" defTabSz="914217"/>
              <a:r>
                <a:rPr lang="en-GB" sz="1100" b="1" dirty="0">
                  <a:solidFill>
                    <a:schemeClr val="bg1"/>
                  </a:solidFill>
                  <a:hlinkClick r:id="rId1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R&amp;D</a:t>
              </a:r>
              <a:r>
                <a:rPr lang="en-GB" sz="1100" b="1" dirty="0">
                  <a:solidFill>
                    <a:schemeClr val="bg1"/>
                  </a:solidFill>
                </a:rPr>
                <a:t>; </a:t>
              </a:r>
              <a:r>
                <a:rPr lang="en-GB" sz="1100" dirty="0">
                  <a:solidFill>
                    <a:schemeClr val="bg1"/>
                  </a:solidFill>
                </a:rPr>
                <a:t>Research nurses in grey uniforms, plus  doctors, health professionals &amp; clinical scientists involved in research in your area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E4682A31-16FD-EEC8-564D-27ACDF2B0337}"/>
                </a:ext>
              </a:extLst>
            </p:cNvPr>
            <p:cNvSpPr txBox="1"/>
            <p:nvPr/>
          </p:nvSpPr>
          <p:spPr>
            <a:xfrm>
              <a:off x="6195948" y="3087582"/>
              <a:ext cx="1421776" cy="423406"/>
            </a:xfrm>
            <a:prstGeom prst="rect">
              <a:avLst/>
            </a:prstGeom>
            <a:solidFill>
              <a:srgbClr val="006FCC"/>
            </a:solidFill>
          </p:spPr>
          <p:txBody>
            <a:bodyPr wrap="square">
              <a:spAutoFit/>
            </a:bodyPr>
            <a:lstStyle/>
            <a:p>
              <a:pPr algn="ctr" defTabSz="914217"/>
              <a:r>
                <a:rPr lang="en-GB" sz="1100" b="1" dirty="0">
                  <a:solidFill>
                    <a:schemeClr val="bg1"/>
                  </a:solidFill>
                </a:rPr>
                <a:t>How can I get involved?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738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73CD4-0E71-FCF7-A8E5-3A3374133F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1273" y="401482"/>
            <a:ext cx="11409454" cy="81267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br>
              <a:rPr lang="en-GB" dirty="0"/>
            </a:br>
            <a:r>
              <a:rPr lang="en-GB" sz="3300" dirty="0"/>
              <a:t>NHS Clinical Academic or Research Delivery Supporter | Could this be you?</a:t>
            </a:r>
            <a:br>
              <a:rPr lang="en-GB" sz="4400" dirty="0"/>
            </a:br>
            <a:br>
              <a:rPr lang="en-GB" sz="4400" dirty="0"/>
            </a:br>
            <a:endParaRPr lang="en-GB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272A8FA-2CBC-264F-9CAA-89425FE601DE}"/>
              </a:ext>
            </a:extLst>
          </p:cNvPr>
          <p:cNvSpPr txBox="1">
            <a:spLocks/>
          </p:cNvSpPr>
          <p:nvPr/>
        </p:nvSpPr>
        <p:spPr>
          <a:xfrm>
            <a:off x="6686872" y="6291352"/>
            <a:ext cx="2628934" cy="4037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7B620A6-53BC-4C88-8654-DB2B37568797}" type="slidenum">
              <a:rPr lang="en-GB" smtClean="0"/>
              <a:pPr/>
              <a:t>6</a:t>
            </a:fld>
            <a:endParaRPr lang="en-GB" dirty="0"/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B08864C2-E99C-2407-CE53-B31DDE1B06BA}"/>
              </a:ext>
            </a:extLst>
          </p:cNvPr>
          <p:cNvGrpSpPr/>
          <p:nvPr/>
        </p:nvGrpSpPr>
        <p:grpSpPr>
          <a:xfrm>
            <a:off x="601095" y="1060042"/>
            <a:ext cx="10947056" cy="4680358"/>
            <a:chOff x="183320" y="496183"/>
            <a:chExt cx="11825360" cy="6207203"/>
          </a:xfrm>
        </p:grpSpPr>
        <p:sp>
          <p:nvSpPr>
            <p:cNvPr id="119" name="Rectangle: Rounded Corners 118">
              <a:extLst>
                <a:ext uri="{FF2B5EF4-FFF2-40B4-BE49-F238E27FC236}">
                  <a16:creationId xmlns:a16="http://schemas.microsoft.com/office/drawing/2014/main" id="{0FD4E2EC-E8B6-615C-3F16-840A39AC9935}"/>
                </a:ext>
              </a:extLst>
            </p:cNvPr>
            <p:cNvSpPr/>
            <p:nvPr/>
          </p:nvSpPr>
          <p:spPr>
            <a:xfrm>
              <a:off x="2380346" y="2992759"/>
              <a:ext cx="9628334" cy="2290441"/>
            </a:xfrm>
            <a:prstGeom prst="roundRect">
              <a:avLst/>
            </a:prstGeom>
            <a:solidFill>
              <a:srgbClr val="013284"/>
            </a:solidFill>
            <a:ln w="38100" cap="flat" cmpd="sng" algn="ctr">
              <a:solidFill>
                <a:srgbClr val="674A94"/>
              </a:solidFill>
              <a:prstDash val="dash"/>
              <a:miter lim="800000"/>
            </a:ln>
            <a:effectLst/>
          </p:spPr>
          <p:txBody>
            <a:bodyPr spcFirstLastPara="0" vert="horz" wrap="square" lIns="80010" tIns="26670" rIns="26670" bIns="26670" numCol="1" spcCol="1270" anchor="ctr" anchorCtr="0">
              <a:noAutofit/>
            </a:bodyPr>
            <a:lstStyle/>
            <a:p>
              <a:r>
                <a:rPr lang="en-GB" sz="1200" b="1" dirty="0">
                  <a:solidFill>
                    <a:schemeClr val="bg1"/>
                  </a:solidFill>
                </a:rPr>
                <a:t>Examples of where you may be leading as a Research Enabler are: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100" dirty="0">
                  <a:solidFill>
                    <a:schemeClr val="bg1"/>
                  </a:solidFill>
                  <a:effectLst/>
                  <a:latin typeface="+mn-lt"/>
                </a:rPr>
                <a:t>Making research opportunities available to patients in your area</a:t>
              </a:r>
              <a:endParaRPr lang="en-GB" sz="1100" dirty="0">
                <a:solidFill>
                  <a:schemeClr val="bg1"/>
                </a:solidFill>
                <a:latin typeface="+mn-lt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100" dirty="0">
                  <a:solidFill>
                    <a:schemeClr val="bg1"/>
                  </a:solidFill>
                  <a:latin typeface="+mn-lt"/>
                </a:rPr>
                <a:t>Working with clinical academics, lead investigators or research delivery teams to inform and shape research questions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100" dirty="0">
                  <a:solidFill>
                    <a:schemeClr val="bg1"/>
                  </a:solidFill>
                  <a:latin typeface="+mn-lt"/>
                </a:rPr>
                <a:t>Encouraging individuals to pursue Clinical Academic Fellowships in your dept team, through forward thinking and workforce planning and reinvestment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100" dirty="0">
                  <a:solidFill>
                    <a:schemeClr val="bg1"/>
                  </a:solidFill>
                  <a:latin typeface="+mn-lt"/>
                </a:rPr>
                <a:t>Facilitating research delivery to occur within your clinical area, supporting joint clinical : delivery roles within your teams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100" dirty="0">
                  <a:solidFill>
                    <a:schemeClr val="bg1"/>
                  </a:solidFill>
                  <a:latin typeface="+mn-lt"/>
                </a:rPr>
                <a:t>Enabling and signposting individuals who may express an interest in research being a significant part of their career either as a clinical academic or delivery researcher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100" dirty="0">
                  <a:solidFill>
                    <a:schemeClr val="bg1"/>
                  </a:solidFill>
                  <a:latin typeface="+mn-lt"/>
                </a:rPr>
                <a:t>Speaking, supporting and encouraging research within your clinical team for all stages, ages  and backgrounds of early, mid to late career researchers</a:t>
              </a: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35A983DE-1F9E-5E03-6CD2-2E241BF64A11}"/>
                </a:ext>
              </a:extLst>
            </p:cNvPr>
            <p:cNvSpPr/>
            <p:nvPr/>
          </p:nvSpPr>
          <p:spPr>
            <a:xfrm>
              <a:off x="183320" y="3087795"/>
              <a:ext cx="2066392" cy="2195405"/>
            </a:xfrm>
            <a:prstGeom prst="rect">
              <a:avLst/>
            </a:prstGeom>
            <a:noFill/>
            <a:ln w="38100">
              <a:solidFill>
                <a:srgbClr val="674A94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rgbClr val="7030A0"/>
                  </a:solidFill>
                </a:rPr>
                <a:t>Research enabler | Clinical Academic or Research Delivery</a:t>
              </a: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4AD87A69-B9CB-35EA-C533-10262460D989}"/>
                </a:ext>
              </a:extLst>
            </p:cNvPr>
            <p:cNvSpPr/>
            <p:nvPr/>
          </p:nvSpPr>
          <p:spPr>
            <a:xfrm>
              <a:off x="183320" y="496183"/>
              <a:ext cx="2066392" cy="2452518"/>
            </a:xfrm>
            <a:prstGeom prst="rect">
              <a:avLst/>
            </a:prstGeom>
            <a:noFill/>
            <a:ln w="38100">
              <a:solidFill>
                <a:srgbClr val="674A94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rgbClr val="7030A0"/>
                  </a:solidFill>
                </a:rPr>
                <a:t>Research Active Hospitals &amp; Integrated Social Care Networks |</a:t>
              </a:r>
            </a:p>
            <a:p>
              <a:pPr algn="ctr"/>
              <a:endParaRPr lang="en-GB" sz="1400" b="1" dirty="0">
                <a:solidFill>
                  <a:srgbClr val="7030A0"/>
                </a:solidFill>
              </a:endParaRPr>
            </a:p>
            <a:p>
              <a:pPr algn="ctr"/>
              <a:r>
                <a:rPr lang="en-GB" sz="1400" b="1" dirty="0">
                  <a:solidFill>
                    <a:srgbClr val="7030A0"/>
                  </a:solidFill>
                </a:rPr>
                <a:t>Have better patient outcomes &amp; higher staff satisfaction</a:t>
              </a:r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44E07D81-90A1-455F-C864-22FDD7BB26BC}"/>
                </a:ext>
              </a:extLst>
            </p:cNvPr>
            <p:cNvSpPr/>
            <p:nvPr/>
          </p:nvSpPr>
          <p:spPr>
            <a:xfrm>
              <a:off x="183320" y="5422294"/>
              <a:ext cx="2066392" cy="1248433"/>
            </a:xfrm>
            <a:prstGeom prst="rect">
              <a:avLst/>
            </a:prstGeom>
            <a:solidFill>
              <a:srgbClr val="00A09A"/>
            </a:solidFill>
            <a:ln>
              <a:solidFill>
                <a:srgbClr val="674A94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600" dirty="0">
                  <a:solidFill>
                    <a:schemeClr val="bg1"/>
                  </a:solidFill>
                </a:rPr>
                <a:t>Research supporter: Enabling Research</a:t>
              </a:r>
            </a:p>
          </p:txBody>
        </p:sp>
        <p:sp>
          <p:nvSpPr>
            <p:cNvPr id="123" name="Rectangle: Rounded Corners 122">
              <a:extLst>
                <a:ext uri="{FF2B5EF4-FFF2-40B4-BE49-F238E27FC236}">
                  <a16:creationId xmlns:a16="http://schemas.microsoft.com/office/drawing/2014/main" id="{8423FC29-59CE-E704-C555-4EE4B27133BD}"/>
                </a:ext>
              </a:extLst>
            </p:cNvPr>
            <p:cNvSpPr/>
            <p:nvPr/>
          </p:nvSpPr>
          <p:spPr>
            <a:xfrm>
              <a:off x="2375401" y="5422294"/>
              <a:ext cx="4717139" cy="1281092"/>
            </a:xfrm>
            <a:prstGeom prst="roundRect">
              <a:avLst/>
            </a:prstGeom>
            <a:solidFill>
              <a:srgbClr val="00A09A"/>
            </a:solidFill>
            <a:ln>
              <a:solidFill>
                <a:srgbClr val="674A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0" i="0" u="none" strike="noStrike" baseline="0" dirty="0">
                  <a:solidFill>
                    <a:schemeClr val="bg1"/>
                  </a:solidFill>
                  <a:latin typeface="Calibri" panose="020F0502020204030204" pitchFamily="34" charset="0"/>
                </a:rPr>
                <a:t>This is for you if you are able to demonstrate leadership to build capacity/capability  for research delivery within your team, by supporting individuals to generate income through personal fellowships or grant awards</a:t>
              </a:r>
              <a:endParaRPr lang="en-GB" sz="1400" dirty="0">
                <a:solidFill>
                  <a:schemeClr val="bg1"/>
                </a:solidFill>
              </a:endParaRPr>
            </a:p>
          </p:txBody>
        </p:sp>
        <p:sp>
          <p:nvSpPr>
            <p:cNvPr id="124" name="Arrow: Chevron 4">
              <a:extLst>
                <a:ext uri="{FF2B5EF4-FFF2-40B4-BE49-F238E27FC236}">
                  <a16:creationId xmlns:a16="http://schemas.microsoft.com/office/drawing/2014/main" id="{88491F44-EE01-A066-63FC-80381DA85AA1}"/>
                </a:ext>
              </a:extLst>
            </p:cNvPr>
            <p:cNvSpPr txBox="1"/>
            <p:nvPr/>
          </p:nvSpPr>
          <p:spPr>
            <a:xfrm>
              <a:off x="7780292" y="5773146"/>
              <a:ext cx="3486897" cy="913611"/>
            </a:xfrm>
            <a:prstGeom prst="rect">
              <a:avLst/>
            </a:prstGeom>
            <a:ln>
              <a:solidFill>
                <a:srgbClr val="674A9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008" tIns="20003" rIns="20003" bIns="20003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kern="1200" dirty="0"/>
                <a:t>External Research funding |Aim to build portfolio of team by £xxx per annum </a:t>
              </a:r>
              <a:r>
                <a:rPr lang="en-GB" sz="1400" dirty="0"/>
                <a:t>as part of workforce planning</a:t>
              </a:r>
              <a:endParaRPr lang="en-GB" sz="1400" kern="1200" dirty="0"/>
            </a:p>
          </p:txBody>
        </p: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6E46E20A-0A0F-F27B-D381-A78A457D8073}"/>
                </a:ext>
              </a:extLst>
            </p:cNvPr>
            <p:cNvGrpSpPr/>
            <p:nvPr/>
          </p:nvGrpSpPr>
          <p:grpSpPr>
            <a:xfrm>
              <a:off x="7274382" y="5422294"/>
              <a:ext cx="4734297" cy="1264463"/>
              <a:chOff x="2198" y="0"/>
              <a:chExt cx="4498716" cy="1048347"/>
            </a:xfrm>
          </p:grpSpPr>
          <p:sp>
            <p:nvSpPr>
              <p:cNvPr id="127" name="Arrow: Chevron 126">
                <a:extLst>
                  <a:ext uri="{FF2B5EF4-FFF2-40B4-BE49-F238E27FC236}">
                    <a16:creationId xmlns:a16="http://schemas.microsoft.com/office/drawing/2014/main" id="{3B80DAB6-0D88-D05D-E3D6-2372CD651A96}"/>
                  </a:ext>
                </a:extLst>
              </p:cNvPr>
              <p:cNvSpPr/>
              <p:nvPr/>
            </p:nvSpPr>
            <p:spPr>
              <a:xfrm>
                <a:off x="2198" y="0"/>
                <a:ext cx="4498716" cy="1011819"/>
              </a:xfrm>
              <a:prstGeom prst="chevron">
                <a:avLst/>
              </a:prstGeom>
              <a:solidFill>
                <a:srgbClr val="FEB51A"/>
              </a:solidFill>
              <a:ln>
                <a:solidFill>
                  <a:srgbClr val="674A94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GB" sz="2800" dirty="0"/>
              </a:p>
            </p:txBody>
          </p:sp>
          <p:sp>
            <p:nvSpPr>
              <p:cNvPr id="128" name="Arrow: Chevron 4">
                <a:extLst>
                  <a:ext uri="{FF2B5EF4-FFF2-40B4-BE49-F238E27FC236}">
                    <a16:creationId xmlns:a16="http://schemas.microsoft.com/office/drawing/2014/main" id="{709E087C-4B0A-51AF-F1D1-8ACB19B1D031}"/>
                  </a:ext>
                </a:extLst>
              </p:cNvPr>
              <p:cNvSpPr txBox="1"/>
              <p:nvPr/>
            </p:nvSpPr>
            <p:spPr>
              <a:xfrm>
                <a:off x="508107" y="36528"/>
                <a:ext cx="3486897" cy="1011819"/>
              </a:xfrm>
              <a:prstGeom prst="rect">
                <a:avLst/>
              </a:prstGeom>
              <a:ln>
                <a:solidFill>
                  <a:srgbClr val="674A9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008" tIns="20003" rIns="20003" bIns="20003" numCol="1" spcCol="1270" anchor="ctr" anchorCtr="0">
                <a:noAutofit/>
              </a:bodyPr>
              <a:lstStyle/>
              <a:p>
                <a:pPr marL="0" lvl="0" indent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kern="1200" dirty="0"/>
                  <a:t>Aim to build portfolio and roles of team </a:t>
                </a:r>
                <a:r>
                  <a:rPr lang="en-GB" dirty="0"/>
                  <a:t>as part of workforce planning</a:t>
                </a:r>
                <a:endParaRPr lang="en-GB" kern="1200" dirty="0"/>
              </a:p>
            </p:txBody>
          </p:sp>
        </p:grpSp>
        <p:sp>
          <p:nvSpPr>
            <p:cNvPr id="126" name="Rectangle: Rounded Corners 125">
              <a:extLst>
                <a:ext uri="{FF2B5EF4-FFF2-40B4-BE49-F238E27FC236}">
                  <a16:creationId xmlns:a16="http://schemas.microsoft.com/office/drawing/2014/main" id="{B7DB405E-C659-9708-783C-9AB0D93BD956}"/>
                </a:ext>
              </a:extLst>
            </p:cNvPr>
            <p:cNvSpPr/>
            <p:nvPr/>
          </p:nvSpPr>
          <p:spPr>
            <a:xfrm>
              <a:off x="2375401" y="496183"/>
              <a:ext cx="9604565" cy="2452518"/>
            </a:xfrm>
            <a:prstGeom prst="roundRect">
              <a:avLst/>
            </a:prstGeom>
            <a:solidFill>
              <a:srgbClr val="006FCC"/>
            </a:solidFill>
            <a:ln w="38100">
              <a:solidFill>
                <a:srgbClr val="674A9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15000"/>
                </a:lnSpc>
              </a:pPr>
              <a:r>
                <a:rPr lang="en-GB" sz="1200" b="1" dirty="0">
                  <a:solidFill>
                    <a:schemeClr val="bg1"/>
                  </a:solidFill>
                  <a:effectLst/>
                  <a:latin typeface="+mn-lt"/>
                  <a:ea typeface="Times New Roman" panose="02020603050405020304" pitchFamily="18" charset="0"/>
                </a:rPr>
                <a:t>Did you know that hospitals and operational networks which are ‘research active’ have lower mortality rates, including even those who have not participated in research? </a:t>
              </a:r>
              <a:r>
                <a:rPr lang="en-GB" sz="1200" b="1" dirty="0">
                  <a:solidFill>
                    <a:schemeClr val="bg1"/>
                  </a:solidFill>
                  <a:latin typeface="+mn-lt"/>
                </a:rPr>
                <a:t>Research active hospitals also have higher rates of staff satisfaction along with attracting and retaining talented staff. </a:t>
              </a:r>
              <a:endParaRPr lang="en-GB" sz="1200" b="1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endParaRPr>
            </a:p>
            <a:p>
              <a:pPr marL="342900" indent="-342900">
                <a:lnSpc>
                  <a:spcPct val="115000"/>
                </a:lnSpc>
                <a:buAutoNum type="arabicPeriod"/>
              </a:pPr>
              <a:r>
                <a:rPr lang="en-GB" sz="1100" dirty="0">
                  <a:solidFill>
                    <a:schemeClr val="bg1"/>
                  </a:solidFill>
                  <a:effectLst/>
                  <a:latin typeface="+mn-lt"/>
                  <a:ea typeface="Times New Roman" panose="02020603050405020304" pitchFamily="18" charset="0"/>
                </a:rPr>
                <a:t>Are you in a leadership role such as team lead or manager with an interest in research, </a:t>
              </a:r>
              <a:r>
                <a:rPr lang="en-GB" sz="1100" dirty="0">
                  <a:solidFill>
                    <a:schemeClr val="bg1"/>
                  </a:solidFill>
                  <a:effectLst/>
                  <a:latin typeface="+mn-lt"/>
                </a:rPr>
                <a:t>but need support to develop or implement research</a:t>
              </a:r>
              <a:r>
                <a:rPr lang="en-GB" sz="1100" dirty="0">
                  <a:solidFill>
                    <a:schemeClr val="bg1"/>
                  </a:solidFill>
                  <a:effectLst/>
                  <a:latin typeface="+mn-lt"/>
                  <a:ea typeface="Times New Roman" panose="02020603050405020304" pitchFamily="18" charset="0"/>
                </a:rPr>
                <a:t>? </a:t>
              </a:r>
              <a:endParaRPr lang="en-GB" sz="11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endParaRPr>
            </a:p>
            <a:p>
              <a:pPr marL="342900" indent="-342900">
                <a:lnSpc>
                  <a:spcPct val="115000"/>
                </a:lnSpc>
                <a:buAutoNum type="arabicPeriod"/>
              </a:pPr>
              <a:r>
                <a:rPr lang="en-GB" sz="1100" dirty="0">
                  <a:solidFill>
                    <a:schemeClr val="bg1"/>
                  </a:solidFill>
                  <a:effectLst/>
                  <a:latin typeface="+mn-lt"/>
                  <a:ea typeface="Times New Roman" panose="02020603050405020304" pitchFamily="18" charset="0"/>
                </a:rPr>
                <a:t>Do you have any research questions that team members could be supported</a:t>
              </a:r>
              <a:r>
                <a:rPr lang="en-GB" sz="1100" dirty="0">
                  <a:solidFill>
                    <a:schemeClr val="bg1"/>
                  </a:solidFill>
                  <a:latin typeface="+mn-lt"/>
                  <a:ea typeface="Times New Roman" panose="02020603050405020304" pitchFamily="18" charset="0"/>
                </a:rPr>
                <a:t> </a:t>
              </a:r>
              <a:r>
                <a:rPr lang="en-GB" sz="1100" dirty="0">
                  <a:solidFill>
                    <a:schemeClr val="bg1"/>
                  </a:solidFill>
                  <a:effectLst/>
                  <a:latin typeface="+mn-lt"/>
                  <a:ea typeface="Times New Roman" panose="02020603050405020304" pitchFamily="18" charset="0"/>
                </a:rPr>
                <a:t>to answer?</a:t>
              </a:r>
            </a:p>
            <a:p>
              <a:pPr marL="342900" indent="-342900">
                <a:lnSpc>
                  <a:spcPct val="115000"/>
                </a:lnSpc>
                <a:buAutoNum type="arabicPeriod"/>
              </a:pPr>
              <a:r>
                <a:rPr lang="en-GB" sz="1100" dirty="0">
                  <a:solidFill>
                    <a:schemeClr val="bg1"/>
                  </a:solidFill>
                  <a:effectLst/>
                  <a:latin typeface="+mn-lt"/>
                  <a:ea typeface="Times New Roman" panose="02020603050405020304" pitchFamily="18" charset="0"/>
                </a:rPr>
                <a:t>Could you be a talent scout recognising and enabling staff within your team wishing to develop a clinical academic or research delivery career?</a:t>
              </a:r>
            </a:p>
            <a:p>
              <a:pPr marL="342900" indent="-342900">
                <a:lnSpc>
                  <a:spcPct val="115000"/>
                </a:lnSpc>
                <a:buAutoNum type="arabicPeriod"/>
              </a:pPr>
              <a:r>
                <a:rPr lang="en-GB" sz="1100" dirty="0">
                  <a:solidFill>
                    <a:schemeClr val="bg1"/>
                  </a:solidFill>
                  <a:latin typeface="+mn-lt"/>
                  <a:ea typeface="Times New Roman" panose="02020603050405020304" pitchFamily="18" charset="0"/>
                </a:rPr>
                <a:t>If you are interested in becoming a Research Supporter get in touch to find out how </a:t>
              </a:r>
              <a:r>
                <a:rPr lang="en-GB" sz="1100" dirty="0" err="1">
                  <a:solidFill>
                    <a:schemeClr val="bg1"/>
                  </a:solidFill>
                  <a:latin typeface="+mn-lt"/>
                  <a:ea typeface="Times New Roman" panose="02020603050405020304" pitchFamily="18" charset="0"/>
                </a:rPr>
                <a:t>SoAR</a:t>
              </a:r>
              <a:r>
                <a:rPr lang="en-GB" sz="1100" dirty="0">
                  <a:solidFill>
                    <a:schemeClr val="bg1"/>
                  </a:solidFill>
                  <a:latin typeface="+mn-lt"/>
                  <a:ea typeface="Times New Roman" panose="02020603050405020304" pitchFamily="18" charset="0"/>
                </a:rPr>
                <a:t> could support you and what the benefits for your team would be?</a:t>
              </a:r>
              <a:endParaRPr lang="en-GB" sz="11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endParaRPr>
            </a:p>
          </p:txBody>
        </p:sp>
      </p:grpSp>
      <p:pic>
        <p:nvPicPr>
          <p:cNvPr id="131" name="Picture 130">
            <a:extLst>
              <a:ext uri="{FF2B5EF4-FFF2-40B4-BE49-F238E27FC236}">
                <a16:creationId xmlns:a16="http://schemas.microsoft.com/office/drawing/2014/main" id="{CEB6BF66-DF85-3AF4-0FD7-084AE0DB83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1926"/>
            <a:ext cx="12182546" cy="736074"/>
          </a:xfrm>
          <a:prstGeom prst="rect">
            <a:avLst/>
          </a:prstGeom>
        </p:spPr>
      </p:pic>
      <p:pic>
        <p:nvPicPr>
          <p:cNvPr id="132" name="Picture 131" descr="A picture containing logo&#10;&#10;Description automatically generated">
            <a:extLst>
              <a:ext uri="{FF2B5EF4-FFF2-40B4-BE49-F238E27FC236}">
                <a16:creationId xmlns:a16="http://schemas.microsoft.com/office/drawing/2014/main" id="{6C9DA917-FBE5-7AEE-8E12-D087FE0541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824" y="6121926"/>
            <a:ext cx="2444336" cy="575173"/>
          </a:xfrm>
          <a:prstGeom prst="rect">
            <a:avLst/>
          </a:prstGeom>
        </p:spPr>
      </p:pic>
      <p:pic>
        <p:nvPicPr>
          <p:cNvPr id="133" name="Picture 132" descr="Logo, company name&#10;&#10;Description automatically generated">
            <a:extLst>
              <a:ext uri="{FF2B5EF4-FFF2-40B4-BE49-F238E27FC236}">
                <a16:creationId xmlns:a16="http://schemas.microsoft.com/office/drawing/2014/main" id="{ACBC875C-6149-8000-9AA2-EC8C6641CC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34" y="6121926"/>
            <a:ext cx="1351503" cy="56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092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73CD4-0E71-FCF7-A8E5-3A3374133F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1273" y="103530"/>
            <a:ext cx="11409454" cy="81267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pPr algn="ctr"/>
            <a:br>
              <a:rPr lang="en-GB" sz="3300" dirty="0"/>
            </a:br>
            <a:br>
              <a:rPr lang="en-GB" sz="3300" dirty="0"/>
            </a:br>
            <a:r>
              <a:rPr lang="en-GB" sz="3300" b="1" dirty="0">
                <a:solidFill>
                  <a:srgbClr val="006FCC"/>
                </a:solidFill>
              </a:rPr>
              <a:t>Clinically-Related Research Career Pathways at UHS</a:t>
            </a:r>
            <a:br>
              <a:rPr lang="en-GB" sz="3300" dirty="0">
                <a:solidFill>
                  <a:srgbClr val="006FCC"/>
                </a:solidFill>
              </a:rPr>
            </a:br>
            <a:br>
              <a:rPr lang="en-GB" sz="4400" dirty="0"/>
            </a:br>
            <a:endParaRPr lang="en-GB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272A8FA-2CBC-264F-9CAA-89425FE601DE}"/>
              </a:ext>
            </a:extLst>
          </p:cNvPr>
          <p:cNvSpPr txBox="1">
            <a:spLocks/>
          </p:cNvSpPr>
          <p:nvPr/>
        </p:nvSpPr>
        <p:spPr>
          <a:xfrm>
            <a:off x="6686872" y="6291352"/>
            <a:ext cx="2628934" cy="4037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B620A6-53BC-4C88-8654-DB2B3756879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87AA8B6-0CF6-7024-DACF-10BFE0C4CED7}"/>
              </a:ext>
            </a:extLst>
          </p:cNvPr>
          <p:cNvSpPr/>
          <p:nvPr/>
        </p:nvSpPr>
        <p:spPr>
          <a:xfrm>
            <a:off x="282583" y="4661101"/>
            <a:ext cx="1950280" cy="914400"/>
          </a:xfrm>
          <a:prstGeom prst="rect">
            <a:avLst/>
          </a:prstGeom>
          <a:ln w="38100">
            <a:solidFill>
              <a:srgbClr val="8D1439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8D1439"/>
                </a:solidFill>
              </a:rPr>
              <a:t>Clinical training Medical /NMAHP/ Clinical Scientist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FD39780-3206-40EC-C134-C81E7E655714}"/>
              </a:ext>
            </a:extLst>
          </p:cNvPr>
          <p:cNvGrpSpPr/>
          <p:nvPr/>
        </p:nvGrpSpPr>
        <p:grpSpPr>
          <a:xfrm>
            <a:off x="282583" y="1104566"/>
            <a:ext cx="11825358" cy="2815657"/>
            <a:chOff x="282583" y="504262"/>
            <a:chExt cx="11825358" cy="281565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3712042-7D2B-E9C0-CCCB-46F6C1BAD1DA}"/>
                </a:ext>
              </a:extLst>
            </p:cNvPr>
            <p:cNvSpPr/>
            <p:nvPr/>
          </p:nvSpPr>
          <p:spPr>
            <a:xfrm>
              <a:off x="290190" y="1484681"/>
              <a:ext cx="1950280" cy="787318"/>
            </a:xfrm>
            <a:prstGeom prst="rect">
              <a:avLst/>
            </a:prstGeom>
            <a:ln w="38100">
              <a:solidFill>
                <a:srgbClr val="0070C0"/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rgbClr val="0070C0"/>
                  </a:solidFill>
                </a:rPr>
                <a:t>Career pathway Research Delivery</a:t>
              </a:r>
            </a:p>
          </p:txBody>
        </p:sp>
        <p:graphicFrame>
          <p:nvGraphicFramePr>
            <p:cNvPr id="8" name="Diagram 7">
              <a:extLst>
                <a:ext uri="{FF2B5EF4-FFF2-40B4-BE49-F238E27FC236}">
                  <a16:creationId xmlns:a16="http://schemas.microsoft.com/office/drawing/2014/main" id="{FE60ED5A-545A-3A02-FEF6-360F4D2290E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889111511"/>
                </p:ext>
              </p:extLst>
            </p:nvPr>
          </p:nvGraphicFramePr>
          <p:xfrm>
            <a:off x="3394960" y="1458531"/>
            <a:ext cx="6623682" cy="88210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D961A42E-7A42-7E73-291F-A5D509130872}"/>
                </a:ext>
              </a:extLst>
            </p:cNvPr>
            <p:cNvSpPr/>
            <p:nvPr/>
          </p:nvSpPr>
          <p:spPr>
            <a:xfrm rot="5400000">
              <a:off x="2519862" y="1579643"/>
              <a:ext cx="875162" cy="525670"/>
            </a:xfrm>
            <a:prstGeom prst="triangle">
              <a:avLst>
                <a:gd name="adj" fmla="val 47253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0EB58BC-5357-1F01-EF08-4C558AA3F971}"/>
                </a:ext>
              </a:extLst>
            </p:cNvPr>
            <p:cNvGrpSpPr/>
            <p:nvPr/>
          </p:nvGrpSpPr>
          <p:grpSpPr>
            <a:xfrm>
              <a:off x="2568418" y="1456969"/>
              <a:ext cx="2149355" cy="868128"/>
              <a:chOff x="2286" y="34036"/>
              <a:chExt cx="2035086" cy="814034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25" name="Arrow: Chevron 24">
                <a:extLst>
                  <a:ext uri="{FF2B5EF4-FFF2-40B4-BE49-F238E27FC236}">
                    <a16:creationId xmlns:a16="http://schemas.microsoft.com/office/drawing/2014/main" id="{60908E43-52E8-66C3-F4FC-DB1403CF79BA}"/>
                  </a:ext>
                </a:extLst>
              </p:cNvPr>
              <p:cNvSpPr/>
              <p:nvPr/>
            </p:nvSpPr>
            <p:spPr>
              <a:xfrm>
                <a:off x="2286" y="34036"/>
                <a:ext cx="2035086" cy="814034"/>
              </a:xfrm>
              <a:prstGeom prst="chevron">
                <a:avLst/>
              </a:prstGeom>
              <a:solidFill>
                <a:srgbClr val="013284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6" name="Arrow: Chevron 4">
                <a:extLst>
                  <a:ext uri="{FF2B5EF4-FFF2-40B4-BE49-F238E27FC236}">
                    <a16:creationId xmlns:a16="http://schemas.microsoft.com/office/drawing/2014/main" id="{871EC606-71CC-8197-1207-4753573FF0D5}"/>
                  </a:ext>
                </a:extLst>
              </p:cNvPr>
              <p:cNvSpPr txBox="1"/>
              <p:nvPr/>
            </p:nvSpPr>
            <p:spPr>
              <a:xfrm>
                <a:off x="409303" y="79289"/>
                <a:ext cx="1221052" cy="743929"/>
              </a:xfrm>
              <a:prstGeom prst="rect">
                <a:avLst/>
              </a:prstGeom>
              <a:solidFill>
                <a:srgbClr val="013284"/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4008" tIns="21336" rIns="21336" bIns="21336" numCol="1" spcCol="1270" anchor="ctr" anchorCtr="0">
                <a:noAutofit/>
              </a:bodyPr>
              <a:lstStyle/>
              <a:p>
                <a:pPr marL="0" lvl="0" indent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1600" dirty="0"/>
                  <a:t>Internships </a:t>
                </a:r>
                <a:endParaRPr lang="en-GB" sz="1600" kern="1200" dirty="0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54EBB93-26DF-D78E-E795-230F9DE37CDF}"/>
                </a:ext>
              </a:extLst>
            </p:cNvPr>
            <p:cNvGrpSpPr/>
            <p:nvPr/>
          </p:nvGrpSpPr>
          <p:grpSpPr>
            <a:xfrm>
              <a:off x="10018642" y="1469734"/>
              <a:ext cx="2089299" cy="868128"/>
              <a:chOff x="2286" y="34036"/>
              <a:chExt cx="2035086" cy="814034"/>
            </a:xfrm>
            <a:solidFill>
              <a:srgbClr val="6AA343"/>
            </a:solidFill>
          </p:grpSpPr>
          <p:sp>
            <p:nvSpPr>
              <p:cNvPr id="23" name="Arrow: Chevron 22">
                <a:extLst>
                  <a:ext uri="{FF2B5EF4-FFF2-40B4-BE49-F238E27FC236}">
                    <a16:creationId xmlns:a16="http://schemas.microsoft.com/office/drawing/2014/main" id="{5B048861-C41F-1C08-3FF0-DB9ED51E1FFD}"/>
                  </a:ext>
                </a:extLst>
              </p:cNvPr>
              <p:cNvSpPr/>
              <p:nvPr/>
            </p:nvSpPr>
            <p:spPr>
              <a:xfrm>
                <a:off x="2286" y="34036"/>
                <a:ext cx="2035086" cy="814034"/>
              </a:xfrm>
              <a:prstGeom prst="chevron">
                <a:avLst/>
              </a:prstGeom>
              <a:solidFill>
                <a:srgbClr val="00A09A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4" name="Arrow: Chevron 4">
                <a:extLst>
                  <a:ext uri="{FF2B5EF4-FFF2-40B4-BE49-F238E27FC236}">
                    <a16:creationId xmlns:a16="http://schemas.microsoft.com/office/drawing/2014/main" id="{8FB80257-CEC1-8BFD-CC50-C02FAB074B0E}"/>
                  </a:ext>
                </a:extLst>
              </p:cNvPr>
              <p:cNvSpPr txBox="1"/>
              <p:nvPr/>
            </p:nvSpPr>
            <p:spPr>
              <a:xfrm>
                <a:off x="365720" y="48051"/>
                <a:ext cx="1221052" cy="775092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4008" tIns="21336" rIns="21336" bIns="21336" numCol="1" spcCol="1270" anchor="ctr" anchorCtr="0">
                <a:noAutofit/>
              </a:bodyPr>
              <a:lstStyle/>
              <a:p>
                <a:pPr marL="0" lvl="0" indent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1600" dirty="0"/>
                  <a:t>Independent Chief Investigator </a:t>
                </a:r>
                <a:endParaRPr lang="en-GB" sz="1600" kern="1200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DB81D24-3B0B-AB60-63B9-833122B17E61}"/>
                </a:ext>
              </a:extLst>
            </p:cNvPr>
            <p:cNvGrpSpPr/>
            <p:nvPr/>
          </p:nvGrpSpPr>
          <p:grpSpPr>
            <a:xfrm>
              <a:off x="282583" y="504262"/>
              <a:ext cx="11825358" cy="882108"/>
              <a:chOff x="183320" y="1127172"/>
              <a:chExt cx="11825358" cy="882108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3A378EE-87FD-9CF7-4DD2-32D400323A4D}"/>
                  </a:ext>
                </a:extLst>
              </p:cNvPr>
              <p:cNvSpPr/>
              <p:nvPr/>
            </p:nvSpPr>
            <p:spPr>
              <a:xfrm>
                <a:off x="183320" y="1152942"/>
                <a:ext cx="1950280" cy="787318"/>
              </a:xfrm>
              <a:prstGeom prst="rect">
                <a:avLst/>
              </a:prstGeom>
              <a:ln w="38100">
                <a:solidFill>
                  <a:schemeClr val="accent1"/>
                </a:solidFill>
                <a:prstDash val="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b="1" dirty="0">
                    <a:solidFill>
                      <a:srgbClr val="0070C0"/>
                    </a:solidFill>
                  </a:rPr>
                  <a:t>Career pathway Clinical Academic</a:t>
                </a:r>
              </a:p>
            </p:txBody>
          </p:sp>
          <p:graphicFrame>
            <p:nvGraphicFramePr>
              <p:cNvPr id="22" name="Diagram 21">
                <a:extLst>
                  <a:ext uri="{FF2B5EF4-FFF2-40B4-BE49-F238E27FC236}">
                    <a16:creationId xmlns:a16="http://schemas.microsoft.com/office/drawing/2014/main" id="{4E16695B-B4AE-D33A-E0BF-BEDE31866FCE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228400761"/>
                  </p:ext>
                </p:extLst>
              </p:nvPr>
            </p:nvGraphicFramePr>
            <p:xfrm>
              <a:off x="2417415" y="1127172"/>
              <a:ext cx="9591263" cy="88210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7F7560A-8246-B511-1D7F-489BA8294087}"/>
                </a:ext>
              </a:extLst>
            </p:cNvPr>
            <p:cNvGrpSpPr/>
            <p:nvPr/>
          </p:nvGrpSpPr>
          <p:grpSpPr>
            <a:xfrm>
              <a:off x="282583" y="2387818"/>
              <a:ext cx="9577037" cy="932101"/>
              <a:chOff x="282583" y="2387818"/>
              <a:chExt cx="9968260" cy="932101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67B6008-A392-EDF7-D12E-BE482D9D7C9D}"/>
                  </a:ext>
                </a:extLst>
              </p:cNvPr>
              <p:cNvSpPr/>
              <p:nvPr/>
            </p:nvSpPr>
            <p:spPr>
              <a:xfrm>
                <a:off x="282583" y="2430152"/>
                <a:ext cx="1957887" cy="886838"/>
              </a:xfrm>
              <a:prstGeom prst="rect">
                <a:avLst/>
              </a:prstGeom>
              <a:ln w="38100">
                <a:solidFill>
                  <a:srgbClr val="0070C0"/>
                </a:solidFill>
                <a:prstDash val="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b="1" dirty="0">
                    <a:solidFill>
                      <a:srgbClr val="0070C0"/>
                    </a:solidFill>
                  </a:rPr>
                  <a:t>Indicative research training</a:t>
                </a:r>
              </a:p>
            </p:txBody>
          </p: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50E9018C-FC81-D3B1-7C7C-A0F887F2A725}"/>
                  </a:ext>
                </a:extLst>
              </p:cNvPr>
              <p:cNvSpPr/>
              <p:nvPr/>
            </p:nvSpPr>
            <p:spPr>
              <a:xfrm>
                <a:off x="2683814" y="2387818"/>
                <a:ext cx="1679139" cy="914400"/>
              </a:xfrm>
              <a:prstGeom prst="roundRect">
                <a:avLst/>
              </a:prstGeom>
              <a:solidFill>
                <a:srgbClr val="013284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dirty="0"/>
                  <a:t>Bachelor Degree</a:t>
                </a:r>
              </a:p>
            </p:txBody>
          </p:sp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456539C9-FC3F-D87C-A3E1-29C9831FB829}"/>
                  </a:ext>
                </a:extLst>
              </p:cNvPr>
              <p:cNvSpPr/>
              <p:nvPr/>
            </p:nvSpPr>
            <p:spPr>
              <a:xfrm>
                <a:off x="4497970" y="2405519"/>
                <a:ext cx="1957887" cy="914400"/>
              </a:xfrm>
              <a:prstGeom prst="roundRect">
                <a:avLst/>
              </a:prstGeom>
              <a:solidFill>
                <a:srgbClr val="006FC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spcFirstLastPara="0" vert="horz" wrap="square" lIns="64008" tIns="21336" rIns="21336" bIns="21336" numCol="1" spcCol="1270" anchor="ctr" anchorCtr="0">
                <a:noAutofit/>
              </a:bodyPr>
              <a:lstStyle/>
              <a:p>
                <a:pPr algn="ctr"/>
                <a:r>
                  <a:rPr lang="en-GB" sz="1400" dirty="0">
                    <a:solidFill>
                      <a:schemeClr val="bg1"/>
                    </a:solidFill>
                  </a:rPr>
                  <a:t>PG Module | Certificate |Diploma |Wessex CRN Fellow Scheme </a:t>
                </a:r>
              </a:p>
            </p:txBody>
          </p:sp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DAAF1DA2-B988-E48B-17CD-E5509A09B2C8}"/>
                  </a:ext>
                </a:extLst>
              </p:cNvPr>
              <p:cNvSpPr/>
              <p:nvPr/>
            </p:nvSpPr>
            <p:spPr>
              <a:xfrm>
                <a:off x="6590407" y="2402590"/>
                <a:ext cx="3660436" cy="914400"/>
              </a:xfrm>
              <a:prstGeom prst="roundRect">
                <a:avLst/>
              </a:prstGeom>
              <a:solidFill>
                <a:srgbClr val="016548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spcFirstLastPara="0" vert="horz" wrap="square" lIns="80010" tIns="26670" rIns="26670" bIns="26670" numCol="1" spcCol="1270" anchor="ctr" anchorCtr="0">
                <a:noAutofit/>
              </a:bodyPr>
              <a:lstStyle/>
              <a:p>
                <a:pPr algn="ctr"/>
                <a:r>
                  <a:rPr lang="en-GB" sz="1400" dirty="0">
                    <a:solidFill>
                      <a:schemeClr val="bg1"/>
                    </a:solidFill>
                  </a:rPr>
                  <a:t>NIHR Credentialling Research Masters | </a:t>
                </a:r>
                <a:r>
                  <a:rPr lang="en-GB" sz="1400" b="0" i="0" dirty="0">
                    <a:solidFill>
                      <a:schemeClr val="bg1"/>
                    </a:solidFill>
                    <a:effectLst/>
                  </a:rPr>
                  <a:t>NIHR-</a:t>
                </a:r>
                <a:r>
                  <a:rPr lang="en-GB" sz="1400" b="0" i="0" dirty="0" err="1">
                    <a:solidFill>
                      <a:schemeClr val="bg1"/>
                    </a:solidFill>
                    <a:effectLst/>
                  </a:rPr>
                  <a:t>AoMRC</a:t>
                </a:r>
                <a:r>
                  <a:rPr lang="en-GB" sz="1400" b="0" i="0" dirty="0">
                    <a:solidFill>
                      <a:schemeClr val="bg1"/>
                    </a:solidFill>
                    <a:effectLst/>
                  </a:rPr>
                  <a:t> Clinician Researcher Credentials Framework</a:t>
                </a:r>
                <a:r>
                  <a:rPr lang="en-GB" sz="1400" dirty="0">
                    <a:solidFill>
                      <a:schemeClr val="bg1"/>
                    </a:solidFill>
                  </a:rPr>
                  <a:t> | PhD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155C5C1-C801-0299-4E98-0F0E350FBB74}"/>
                </a:ext>
              </a:extLst>
            </p:cNvPr>
            <p:cNvGrpSpPr/>
            <p:nvPr/>
          </p:nvGrpSpPr>
          <p:grpSpPr>
            <a:xfrm>
              <a:off x="9993778" y="2449676"/>
              <a:ext cx="2089299" cy="868128"/>
              <a:chOff x="2286" y="34036"/>
              <a:chExt cx="2035086" cy="814034"/>
            </a:xfrm>
            <a:solidFill>
              <a:srgbClr val="6AA343"/>
            </a:solidFill>
          </p:grpSpPr>
          <p:sp>
            <p:nvSpPr>
              <p:cNvPr id="15" name="Arrow: Chevron 14">
                <a:extLst>
                  <a:ext uri="{FF2B5EF4-FFF2-40B4-BE49-F238E27FC236}">
                    <a16:creationId xmlns:a16="http://schemas.microsoft.com/office/drawing/2014/main" id="{4D31D410-E6BC-2E67-F8C0-241EB261612A}"/>
                  </a:ext>
                </a:extLst>
              </p:cNvPr>
              <p:cNvSpPr/>
              <p:nvPr/>
            </p:nvSpPr>
            <p:spPr>
              <a:xfrm>
                <a:off x="2286" y="34036"/>
                <a:ext cx="2035086" cy="814034"/>
              </a:xfrm>
              <a:prstGeom prst="chevron">
                <a:avLst/>
              </a:prstGeom>
              <a:solidFill>
                <a:srgbClr val="00A09A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6" name="Arrow: Chevron 4">
                <a:extLst>
                  <a:ext uri="{FF2B5EF4-FFF2-40B4-BE49-F238E27FC236}">
                    <a16:creationId xmlns:a16="http://schemas.microsoft.com/office/drawing/2014/main" id="{529918D8-E0CC-D742-3023-60EFD4A41BA8}"/>
                  </a:ext>
                </a:extLst>
              </p:cNvPr>
              <p:cNvSpPr txBox="1"/>
              <p:nvPr/>
            </p:nvSpPr>
            <p:spPr>
              <a:xfrm>
                <a:off x="365720" y="48051"/>
                <a:ext cx="1221052" cy="775092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4008" tIns="21336" rIns="21336" bIns="21336" numCol="1" spcCol="1270" anchor="ctr" anchorCtr="0">
                <a:noAutofit/>
              </a:bodyPr>
              <a:lstStyle/>
              <a:p>
                <a:pPr marL="0" lvl="0" indent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1600" dirty="0"/>
                  <a:t>Assoc. Prof | Professor</a:t>
                </a:r>
                <a:endParaRPr lang="en-GB" sz="1600" kern="1200" dirty="0"/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84CA654-2004-1A51-8065-0681BA6CBA25}"/>
              </a:ext>
            </a:extLst>
          </p:cNvPr>
          <p:cNvGrpSpPr/>
          <p:nvPr/>
        </p:nvGrpSpPr>
        <p:grpSpPr>
          <a:xfrm>
            <a:off x="2514174" y="4609332"/>
            <a:ext cx="9434745" cy="1017938"/>
            <a:chOff x="2555390" y="3639345"/>
            <a:chExt cx="9434745" cy="1017938"/>
          </a:xfrm>
          <a:solidFill>
            <a:schemeClr val="accent1">
              <a:lumMod val="75000"/>
            </a:schemeClr>
          </a:solidFill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EA9D24B5-8835-2E46-6562-1EA9095DAAB7}"/>
                </a:ext>
              </a:extLst>
            </p:cNvPr>
            <p:cNvSpPr/>
            <p:nvPr/>
          </p:nvSpPr>
          <p:spPr>
            <a:xfrm>
              <a:off x="2555390" y="3677824"/>
              <a:ext cx="1679139" cy="914400"/>
            </a:xfrm>
            <a:prstGeom prst="roundRect">
              <a:avLst/>
            </a:prstGeom>
            <a:solidFill>
              <a:srgbClr val="97A2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/>
                <a:t>+1 year clinical practice</a:t>
              </a:r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FA2435AE-0D84-31EC-B06E-EB1A25604876}"/>
                </a:ext>
              </a:extLst>
            </p:cNvPr>
            <p:cNvSpPr/>
            <p:nvPr/>
          </p:nvSpPr>
          <p:spPr>
            <a:xfrm>
              <a:off x="4332529" y="3701512"/>
              <a:ext cx="1881045" cy="914400"/>
            </a:xfrm>
            <a:prstGeom prst="roundRect">
              <a:avLst/>
            </a:prstGeom>
            <a:solidFill>
              <a:srgbClr val="F3890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spcFirstLastPara="0" vert="horz" wrap="square" lIns="64008" tIns="21336" rIns="21336" bIns="21336" numCol="1" spcCol="1270" anchor="ctr" anchorCtr="0">
              <a:noAutofit/>
            </a:bodyPr>
            <a:lstStyle/>
            <a:p>
              <a:pPr algn="ctr"/>
              <a:r>
                <a:rPr lang="en-GB" sz="1400" dirty="0">
                  <a:solidFill>
                    <a:schemeClr val="bg1"/>
                  </a:solidFill>
                </a:rPr>
                <a:t>1</a:t>
              </a:r>
              <a:r>
                <a:rPr lang="en-GB" sz="1200" dirty="0">
                  <a:solidFill>
                    <a:schemeClr val="bg1"/>
                  </a:solidFill>
                </a:rPr>
                <a:t>. Clinical Practice</a:t>
              </a:r>
            </a:p>
            <a:p>
              <a:pPr algn="ctr"/>
              <a:r>
                <a:rPr lang="en-GB" sz="1200" dirty="0">
                  <a:solidFill>
                    <a:schemeClr val="bg1"/>
                  </a:solidFill>
                </a:rPr>
                <a:t>2. Leadership &amp; management</a:t>
              </a:r>
            </a:p>
            <a:p>
              <a:pPr algn="ctr"/>
              <a:r>
                <a:rPr lang="en-GB" sz="1200" dirty="0">
                  <a:solidFill>
                    <a:schemeClr val="bg1"/>
                  </a:solidFill>
                </a:rPr>
                <a:t>3. Education 4. Research</a:t>
              </a:r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87EC8410-BBD5-74FB-648C-F490BB7F07CD}"/>
                </a:ext>
              </a:extLst>
            </p:cNvPr>
            <p:cNvSpPr/>
            <p:nvPr/>
          </p:nvSpPr>
          <p:spPr>
            <a:xfrm>
              <a:off x="6321286" y="3639345"/>
              <a:ext cx="3538334" cy="1017938"/>
            </a:xfrm>
            <a:prstGeom prst="roundRect">
              <a:avLst/>
            </a:prstGeom>
            <a:solidFill>
              <a:srgbClr val="E0231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spcFirstLastPara="0" vert="horz" wrap="square" lIns="80010" tIns="26670" rIns="26670" bIns="26670" numCol="1" spcCol="1270" anchor="ctr" anchorCtr="0">
              <a:noAutofit/>
            </a:bodyPr>
            <a:lstStyle/>
            <a:p>
              <a:pPr marL="342900" indent="-342900" algn="ctr">
                <a:buAutoNum type="arabicPeriod"/>
              </a:pPr>
              <a:r>
                <a:rPr lang="en-GB" sz="1300" dirty="0">
                  <a:solidFill>
                    <a:schemeClr val="bg1"/>
                  </a:solidFill>
                  <a:effectLst/>
                </a:rPr>
                <a:t>Advanced clinical practice</a:t>
              </a:r>
              <a:br>
                <a:rPr lang="en-GB" sz="1300" dirty="0">
                  <a:solidFill>
                    <a:schemeClr val="bg1"/>
                  </a:solidFill>
                  <a:effectLst/>
                </a:rPr>
              </a:br>
              <a:r>
                <a:rPr lang="en-GB" sz="1300" dirty="0">
                  <a:solidFill>
                    <a:schemeClr val="bg1"/>
                  </a:solidFill>
                  <a:effectLst/>
                </a:rPr>
                <a:t>2. Senior Research Leadership and Management</a:t>
              </a:r>
              <a:br>
                <a:rPr lang="en-GB" sz="1300" dirty="0">
                  <a:solidFill>
                    <a:schemeClr val="bg1"/>
                  </a:solidFill>
                  <a:effectLst/>
                </a:rPr>
              </a:br>
              <a:r>
                <a:rPr lang="en-GB" sz="1300" dirty="0">
                  <a:solidFill>
                    <a:schemeClr val="bg1"/>
                  </a:solidFill>
                  <a:effectLst/>
                </a:rPr>
                <a:t>3. Principal Investigator</a:t>
              </a:r>
              <a:br>
                <a:rPr lang="en-GB" sz="1300" dirty="0">
                  <a:solidFill>
                    <a:schemeClr val="bg1"/>
                  </a:solidFill>
                  <a:effectLst/>
                </a:rPr>
              </a:br>
              <a:r>
                <a:rPr lang="en-GB" sz="1300" dirty="0">
                  <a:solidFill>
                    <a:schemeClr val="bg1"/>
                  </a:solidFill>
                  <a:effectLst/>
                </a:rPr>
                <a:t>4. Advanced Education and Training</a:t>
              </a:r>
              <a:endParaRPr lang="en-GB" sz="1300" dirty="0">
                <a:solidFill>
                  <a:schemeClr val="bg1"/>
                </a:solidFill>
              </a:endParaRP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523B71D6-41F6-F022-8143-F05340DA2884}"/>
                </a:ext>
              </a:extLst>
            </p:cNvPr>
            <p:cNvGrpSpPr/>
            <p:nvPr/>
          </p:nvGrpSpPr>
          <p:grpSpPr>
            <a:xfrm>
              <a:off x="9900836" y="3711347"/>
              <a:ext cx="2089299" cy="873950"/>
              <a:chOff x="-4315" y="100725"/>
              <a:chExt cx="2035086" cy="819491"/>
            </a:xfrm>
            <a:grpFill/>
          </p:grpSpPr>
          <p:sp>
            <p:nvSpPr>
              <p:cNvPr id="32" name="Arrow: Chevron 31">
                <a:extLst>
                  <a:ext uri="{FF2B5EF4-FFF2-40B4-BE49-F238E27FC236}">
                    <a16:creationId xmlns:a16="http://schemas.microsoft.com/office/drawing/2014/main" id="{8BA261A8-54E5-3909-EE79-5F107FFADA7E}"/>
                  </a:ext>
                </a:extLst>
              </p:cNvPr>
              <p:cNvSpPr/>
              <p:nvPr/>
            </p:nvSpPr>
            <p:spPr>
              <a:xfrm>
                <a:off x="-4315" y="100725"/>
                <a:ext cx="2035086" cy="814034"/>
              </a:xfrm>
              <a:prstGeom prst="chevron">
                <a:avLst/>
              </a:prstGeom>
              <a:solidFill>
                <a:srgbClr val="8D1439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3" name="Arrow: Chevron 4">
                <a:extLst>
                  <a:ext uri="{FF2B5EF4-FFF2-40B4-BE49-F238E27FC236}">
                    <a16:creationId xmlns:a16="http://schemas.microsoft.com/office/drawing/2014/main" id="{8705D3BB-4F6E-0C3B-58A6-F1B98E6920FA}"/>
                  </a:ext>
                </a:extLst>
              </p:cNvPr>
              <p:cNvSpPr txBox="1"/>
              <p:nvPr/>
            </p:nvSpPr>
            <p:spPr>
              <a:xfrm>
                <a:off x="402071" y="145124"/>
                <a:ext cx="1221052" cy="775092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4008" tIns="21336" rIns="21336" bIns="21336" numCol="1" spcCol="1270" anchor="ctr" anchorCtr="0">
                <a:noAutofit/>
              </a:bodyPr>
              <a:lstStyle/>
              <a:p>
                <a:pPr marL="0" lvl="0" indent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1600" dirty="0"/>
                  <a:t>Consultant</a:t>
                </a:r>
              </a:p>
            </p:txBody>
          </p:sp>
        </p:grpSp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2B41C82-BFA3-0B77-8C70-036DC534A937}"/>
              </a:ext>
            </a:extLst>
          </p:cNvPr>
          <p:cNvCxnSpPr>
            <a:cxnSpLocks/>
          </p:cNvCxnSpPr>
          <p:nvPr/>
        </p:nvCxnSpPr>
        <p:spPr>
          <a:xfrm>
            <a:off x="327470" y="4226303"/>
            <a:ext cx="11689776" cy="22237"/>
          </a:xfrm>
          <a:prstGeom prst="line">
            <a:avLst/>
          </a:prstGeom>
          <a:ln w="57150">
            <a:solidFill>
              <a:srgbClr val="0165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Picture 71">
            <a:extLst>
              <a:ext uri="{FF2B5EF4-FFF2-40B4-BE49-F238E27FC236}">
                <a16:creationId xmlns:a16="http://schemas.microsoft.com/office/drawing/2014/main" id="{94228E31-D2AD-1F46-9AB3-B83E745B1F8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1926"/>
            <a:ext cx="12182546" cy="736074"/>
          </a:xfrm>
          <a:prstGeom prst="rect">
            <a:avLst/>
          </a:prstGeom>
        </p:spPr>
      </p:pic>
      <p:pic>
        <p:nvPicPr>
          <p:cNvPr id="73" name="Picture 72" descr="A picture containing logo&#10;&#10;Description automatically generated">
            <a:extLst>
              <a:ext uri="{FF2B5EF4-FFF2-40B4-BE49-F238E27FC236}">
                <a16:creationId xmlns:a16="http://schemas.microsoft.com/office/drawing/2014/main" id="{729BE9DB-BF35-815E-10C8-2F2024C9C3F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824" y="6121926"/>
            <a:ext cx="2444336" cy="575173"/>
          </a:xfrm>
          <a:prstGeom prst="rect">
            <a:avLst/>
          </a:prstGeom>
        </p:spPr>
      </p:pic>
      <p:pic>
        <p:nvPicPr>
          <p:cNvPr id="74" name="Picture 73" descr="Logo, company name&#10;&#10;Description automatically generated">
            <a:extLst>
              <a:ext uri="{FF2B5EF4-FFF2-40B4-BE49-F238E27FC236}">
                <a16:creationId xmlns:a16="http://schemas.microsoft.com/office/drawing/2014/main" id="{F9170F27-9CD7-DC07-90B1-D758CE64D0E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34" y="6121926"/>
            <a:ext cx="1351503" cy="56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363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Picture 132">
            <a:extLst>
              <a:ext uri="{FF2B5EF4-FFF2-40B4-BE49-F238E27FC236}">
                <a16:creationId xmlns:a16="http://schemas.microsoft.com/office/drawing/2014/main" id="{6EC842F9-5005-18D8-3907-387C5AE384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1926"/>
            <a:ext cx="12182546" cy="736074"/>
          </a:xfrm>
          <a:prstGeom prst="rect">
            <a:avLst/>
          </a:prstGeom>
        </p:spPr>
      </p:pic>
      <p:pic>
        <p:nvPicPr>
          <p:cNvPr id="134" name="Picture 133" descr="A picture containing logo&#10;&#10;Description automatically generated">
            <a:extLst>
              <a:ext uri="{FF2B5EF4-FFF2-40B4-BE49-F238E27FC236}">
                <a16:creationId xmlns:a16="http://schemas.microsoft.com/office/drawing/2014/main" id="{5D3BEB43-1168-CA2E-69AB-9AE7C8BF71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824" y="6121926"/>
            <a:ext cx="2444336" cy="575173"/>
          </a:xfrm>
          <a:prstGeom prst="rect">
            <a:avLst/>
          </a:prstGeom>
        </p:spPr>
      </p:pic>
      <p:pic>
        <p:nvPicPr>
          <p:cNvPr id="135" name="Picture 134" descr="Logo, company name&#10;&#10;Description automatically generated">
            <a:extLst>
              <a:ext uri="{FF2B5EF4-FFF2-40B4-BE49-F238E27FC236}">
                <a16:creationId xmlns:a16="http://schemas.microsoft.com/office/drawing/2014/main" id="{1F8502C1-7081-56B9-DDDB-9B153C1CF9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34" y="6121926"/>
            <a:ext cx="1351503" cy="5649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273CD4-0E71-FCF7-A8E5-3A3374133F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1273" y="178496"/>
            <a:ext cx="11409454" cy="81267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pPr algn="ctr"/>
            <a:br>
              <a:rPr lang="en-GB" sz="3300" dirty="0"/>
            </a:br>
            <a:br>
              <a:rPr lang="en-GB" sz="3300" dirty="0"/>
            </a:br>
            <a:br>
              <a:rPr lang="en-GB" sz="3300" dirty="0"/>
            </a:br>
            <a:r>
              <a:rPr lang="en-GB" sz="3100" b="1" dirty="0">
                <a:solidFill>
                  <a:srgbClr val="1478C6"/>
                </a:solidFill>
              </a:rPr>
              <a:t>Clinical academic health professionals | </a:t>
            </a:r>
            <a:br>
              <a:rPr lang="en-GB" sz="3100" b="1" dirty="0">
                <a:solidFill>
                  <a:srgbClr val="1478C6"/>
                </a:solidFill>
              </a:rPr>
            </a:br>
            <a:r>
              <a:rPr lang="en-GB" sz="3100" b="1" dirty="0">
                <a:solidFill>
                  <a:srgbClr val="1478C6"/>
                </a:solidFill>
              </a:rPr>
              <a:t>What research opportunities are available to you at UHS?</a:t>
            </a:r>
            <a:br>
              <a:rPr lang="en-GB" sz="2700" b="1" dirty="0">
                <a:solidFill>
                  <a:srgbClr val="1478C6"/>
                </a:solidFill>
              </a:rPr>
            </a:br>
            <a:br>
              <a:rPr lang="en-GB" sz="2700" dirty="0">
                <a:solidFill>
                  <a:srgbClr val="1478C6"/>
                </a:solidFill>
              </a:rPr>
            </a:br>
            <a:br>
              <a:rPr lang="en-GB" sz="4900" dirty="0">
                <a:solidFill>
                  <a:srgbClr val="1478C6"/>
                </a:solidFill>
              </a:rPr>
            </a:br>
            <a:endParaRPr lang="en-GB" dirty="0">
              <a:solidFill>
                <a:srgbClr val="1478C6"/>
              </a:solidFill>
            </a:endParaRPr>
          </a:p>
        </p:txBody>
      </p:sp>
      <p:sp>
        <p:nvSpPr>
          <p:cNvPr id="55" name="Rectangle: Single Corner Rounded 54">
            <a:extLst>
              <a:ext uri="{FF2B5EF4-FFF2-40B4-BE49-F238E27FC236}">
                <a16:creationId xmlns:a16="http://schemas.microsoft.com/office/drawing/2014/main" id="{D039B56B-6471-87C3-10C3-27EEACF3A296}"/>
              </a:ext>
            </a:extLst>
          </p:cNvPr>
          <p:cNvSpPr/>
          <p:nvPr/>
        </p:nvSpPr>
        <p:spPr>
          <a:xfrm>
            <a:off x="206011" y="5477724"/>
            <a:ext cx="11845835" cy="595430"/>
          </a:xfrm>
          <a:prstGeom prst="round1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 dirty="0">
                <a:solidFill>
                  <a:schemeClr val="tx1"/>
                </a:solidFill>
              </a:rPr>
              <a:t>Acronyms explained: </a:t>
            </a:r>
            <a:r>
              <a:rPr lang="en-GB" sz="1200" dirty="0">
                <a:solidFill>
                  <a:schemeClr val="tx1"/>
                </a:solidFill>
              </a:rPr>
              <a:t>NIHR – National Institute for Health and Care Research; UKRI MRC – United Kingdom Research &amp; Innovation Medical Research Council; NIHR ACF  - Academic Clinical Fellow; </a:t>
            </a:r>
            <a:r>
              <a:rPr lang="en-GB" sz="1200" b="0" i="0" dirty="0">
                <a:solidFill>
                  <a:schemeClr val="tx1"/>
                </a:solidFill>
                <a:effectLst/>
              </a:rPr>
              <a:t>NIHR ACAF - Advanced Clinical and Practitioner Academic Fellowship; NIHR CL – Clinical Lectureship; </a:t>
            </a:r>
            <a:r>
              <a:rPr lang="en-GB" sz="1200" dirty="0" err="1">
                <a:solidFill>
                  <a:schemeClr val="tx1"/>
                </a:solidFill>
              </a:rPr>
              <a:t>SoAR</a:t>
            </a:r>
            <a:r>
              <a:rPr lang="en-GB" sz="1200" dirty="0">
                <a:solidFill>
                  <a:schemeClr val="tx1"/>
                </a:solidFill>
              </a:rPr>
              <a:t> – Southampton Academy of Research; HEE – Health Education England;  NIHR PCAF – Pre-doctoral Clinical Academic Fellowship; NIHR ARC – Applied Research Collaboration; PhD – Doctorate of Philosophy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D07E019A-C61E-5905-2C1D-AA1B2BD9F4B5}"/>
              </a:ext>
            </a:extLst>
          </p:cNvPr>
          <p:cNvGrpSpPr/>
          <p:nvPr/>
        </p:nvGrpSpPr>
        <p:grpSpPr>
          <a:xfrm>
            <a:off x="183320" y="1137431"/>
            <a:ext cx="11872903" cy="4187439"/>
            <a:chOff x="110710" y="1166193"/>
            <a:chExt cx="11872903" cy="4147604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7AB66466-9556-F2CE-3F8B-305C5407C003}"/>
                </a:ext>
              </a:extLst>
            </p:cNvPr>
            <p:cNvGrpSpPr/>
            <p:nvPr/>
          </p:nvGrpSpPr>
          <p:grpSpPr>
            <a:xfrm>
              <a:off x="133402" y="1166193"/>
              <a:ext cx="11850211" cy="2500270"/>
              <a:chOff x="183320" y="532960"/>
              <a:chExt cx="11850211" cy="2500270"/>
            </a:xfrm>
          </p:grpSpPr>
          <p:graphicFrame>
            <p:nvGraphicFramePr>
              <p:cNvPr id="38" name="Diagram 37">
                <a:extLst>
                  <a:ext uri="{FF2B5EF4-FFF2-40B4-BE49-F238E27FC236}">
                    <a16:creationId xmlns:a16="http://schemas.microsoft.com/office/drawing/2014/main" id="{50F70D0F-8AA9-3530-0ABD-8C5F01DDDE8F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417470336"/>
                  </p:ext>
                </p:extLst>
              </p:nvPr>
            </p:nvGraphicFramePr>
            <p:xfrm>
              <a:off x="2404168" y="532960"/>
              <a:ext cx="9591263" cy="660612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6" r:lo="rId7" r:qs="rId8" r:cs="rId9"/>
              </a:graphicData>
            </a:graphic>
          </p:graphicFrame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464988AB-B0CB-D391-208D-539684537FEF}"/>
                  </a:ext>
                </a:extLst>
              </p:cNvPr>
              <p:cNvSpPr/>
              <p:nvPr/>
            </p:nvSpPr>
            <p:spPr>
              <a:xfrm>
                <a:off x="183320" y="532960"/>
                <a:ext cx="1950280" cy="570404"/>
              </a:xfrm>
              <a:prstGeom prst="rect">
                <a:avLst/>
              </a:prstGeom>
              <a:ln w="38100">
                <a:solidFill>
                  <a:srgbClr val="016548"/>
                </a:solidFill>
                <a:prstDash val="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b="1" dirty="0">
                    <a:solidFill>
                      <a:schemeClr val="accent6">
                        <a:lumMod val="50000"/>
                      </a:schemeClr>
                    </a:solidFill>
                  </a:rPr>
                  <a:t>Clinical academic career phases</a:t>
                </a: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F556B813-3EA3-98B1-DD47-0778E7CF0390}"/>
                  </a:ext>
                </a:extLst>
              </p:cNvPr>
              <p:cNvSpPr/>
              <p:nvPr/>
            </p:nvSpPr>
            <p:spPr>
              <a:xfrm>
                <a:off x="183320" y="1296907"/>
                <a:ext cx="1950280" cy="643352"/>
              </a:xfrm>
              <a:prstGeom prst="rect">
                <a:avLst/>
              </a:prstGeom>
              <a:ln w="38100">
                <a:solidFill>
                  <a:srgbClr val="016548"/>
                </a:solidFill>
                <a:prstDash val="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b="1" dirty="0">
                    <a:solidFill>
                      <a:srgbClr val="016548"/>
                    </a:solidFill>
                  </a:rPr>
                  <a:t>Career pathway</a:t>
                </a: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25363365-BB90-CF1E-F5D2-121F15A71F1D}"/>
                  </a:ext>
                </a:extLst>
              </p:cNvPr>
              <p:cNvSpPr/>
              <p:nvPr/>
            </p:nvSpPr>
            <p:spPr>
              <a:xfrm>
                <a:off x="183320" y="2079022"/>
                <a:ext cx="1950280" cy="914400"/>
              </a:xfrm>
              <a:prstGeom prst="rect">
                <a:avLst/>
              </a:prstGeom>
              <a:ln w="38100">
                <a:solidFill>
                  <a:srgbClr val="016548"/>
                </a:solidFill>
                <a:prstDash val="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b="1" dirty="0">
                    <a:solidFill>
                      <a:srgbClr val="016548"/>
                    </a:solidFill>
                  </a:rPr>
                  <a:t>Fellowships</a:t>
                </a:r>
              </a:p>
            </p:txBody>
          </p:sp>
          <p:graphicFrame>
            <p:nvGraphicFramePr>
              <p:cNvPr id="42" name="Diagram 41">
                <a:extLst>
                  <a:ext uri="{FF2B5EF4-FFF2-40B4-BE49-F238E27FC236}">
                    <a16:creationId xmlns:a16="http://schemas.microsoft.com/office/drawing/2014/main" id="{A5093970-1580-B59E-1DC6-11548E8F6BC7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655491870"/>
                  </p:ext>
                </p:extLst>
              </p:nvPr>
            </p:nvGraphicFramePr>
            <p:xfrm>
              <a:off x="2417415" y="1305246"/>
              <a:ext cx="9591263" cy="63915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1" r:lo="rId12" r:qs="rId13" r:cs="rId14"/>
              </a:graphicData>
            </a:graphic>
          </p:graphicFrame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89CCF0AF-DE0F-8BB2-E2B2-2059F951D503}"/>
                  </a:ext>
                </a:extLst>
              </p:cNvPr>
              <p:cNvSpPr/>
              <p:nvPr/>
            </p:nvSpPr>
            <p:spPr>
              <a:xfrm>
                <a:off x="2435911" y="2100642"/>
                <a:ext cx="1736313" cy="914400"/>
              </a:xfrm>
              <a:prstGeom prst="roundRect">
                <a:avLst/>
              </a:prstGeom>
              <a:solidFill>
                <a:srgbClr val="1478C6"/>
              </a:solidFill>
              <a:ln w="12700" cap="flat" cmpd="sng" algn="ctr">
                <a:solidFill>
                  <a:prstClr val="white">
                    <a:hueOff val="0"/>
                    <a:satOff val="0"/>
                    <a:lumOff val="0"/>
                    <a:alphaOff val="0"/>
                  </a:prstClr>
                </a:solidFill>
                <a:prstDash val="solid"/>
                <a:miter lim="800000"/>
              </a:ln>
              <a:effectLst/>
            </p:spPr>
            <p:txBody>
              <a:bodyPr spcFirstLastPara="0" vert="horz" wrap="square" lIns="64008" tIns="21336" rIns="21336" bIns="21336" numCol="1" spcCol="1270" anchor="ctr" anchorCtr="0">
                <a:noAutofit/>
              </a:bodyPr>
              <a:lstStyle/>
              <a:p>
                <a:pPr algn="ctr"/>
                <a:r>
                  <a:rPr lang="en-GB" sz="1200" b="1" dirty="0">
                    <a:solidFill>
                      <a:schemeClr val="bg1"/>
                    </a:solidFill>
                  </a:rPr>
                  <a:t>NIHR – HEE,  </a:t>
                </a:r>
                <a:r>
                  <a:rPr lang="en-GB" sz="1200" b="1" dirty="0" err="1">
                    <a:solidFill>
                      <a:schemeClr val="bg1"/>
                    </a:solidFill>
                  </a:rPr>
                  <a:t>SoAR</a:t>
                </a:r>
                <a:r>
                  <a:rPr lang="en-GB" sz="1200" b="1" dirty="0">
                    <a:solidFill>
                      <a:schemeClr val="bg1"/>
                    </a:solidFill>
                  </a:rPr>
                  <a:t>, ARC internships|</a:t>
                </a:r>
              </a:p>
              <a:p>
                <a:pPr algn="ctr"/>
                <a:r>
                  <a:rPr lang="en-GB" sz="1200" b="1" dirty="0">
                    <a:solidFill>
                      <a:schemeClr val="bg1"/>
                    </a:solidFill>
                  </a:rPr>
                  <a:t>NIHR PCAF |ACF| Charity bursary</a:t>
                </a:r>
              </a:p>
            </p:txBody>
          </p:sp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15DA53F8-3DB2-4C0E-F462-D9618960ECC8}"/>
                  </a:ext>
                </a:extLst>
              </p:cNvPr>
              <p:cNvSpPr/>
              <p:nvPr/>
            </p:nvSpPr>
            <p:spPr>
              <a:xfrm>
                <a:off x="4311250" y="2118830"/>
                <a:ext cx="1736313" cy="914400"/>
              </a:xfrm>
              <a:prstGeom prst="roundRect">
                <a:avLst/>
              </a:prstGeom>
              <a:solidFill>
                <a:srgbClr val="00A09A"/>
              </a:solidFill>
              <a:ln w="12700" cap="flat" cmpd="sng" algn="ctr">
                <a:solidFill>
                  <a:prstClr val="white">
                    <a:hueOff val="0"/>
                    <a:satOff val="0"/>
                    <a:lumOff val="0"/>
                    <a:alphaOff val="0"/>
                  </a:prstClr>
                </a:solidFill>
                <a:prstDash val="solid"/>
                <a:miter lim="800000"/>
              </a:ln>
              <a:effectLst/>
            </p:spPr>
            <p:txBody>
              <a:bodyPr spcFirstLastPara="0" vert="horz" wrap="square" lIns="80010" tIns="26670" rIns="26670" bIns="26670" numCol="1" spcCol="1270" anchor="ctr" anchorCtr="0">
                <a:noAutofit/>
              </a:bodyPr>
              <a:lstStyle/>
              <a:p>
                <a:pPr algn="ctr"/>
                <a:r>
                  <a:rPr lang="en-GB" sz="1400" b="1" i="0" dirty="0"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</a:rPr>
                  <a:t>NIHR </a:t>
                </a:r>
                <a:r>
                  <a:rPr lang="en-GB" sz="1400" b="1" dirty="0">
                    <a:solidFill>
                      <a:schemeClr val="bg1"/>
                    </a:solidFill>
                  </a:rPr>
                  <a:t>| UKRI| Charity Doctoral Fellowship</a:t>
                </a:r>
              </a:p>
            </p:txBody>
          </p:sp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B54D37B7-348E-8899-4ACD-E489BC15F93E}"/>
                  </a:ext>
                </a:extLst>
              </p:cNvPr>
              <p:cNvSpPr/>
              <p:nvPr/>
            </p:nvSpPr>
            <p:spPr>
              <a:xfrm>
                <a:off x="6168256" y="2105730"/>
                <a:ext cx="3458816" cy="914400"/>
              </a:xfrm>
              <a:prstGeom prst="roundRect">
                <a:avLst/>
              </a:prstGeom>
              <a:solidFill>
                <a:srgbClr val="00943C"/>
              </a:solidFill>
              <a:ln w="12700" cap="flat" cmpd="sng" algn="ctr">
                <a:solidFill>
                  <a:prstClr val="white">
                    <a:hueOff val="0"/>
                    <a:satOff val="0"/>
                    <a:lumOff val="0"/>
                    <a:alphaOff val="0"/>
                  </a:prstClr>
                </a:solidFill>
                <a:prstDash val="solid"/>
                <a:miter lim="800000"/>
              </a:ln>
              <a:effectLst/>
            </p:spPr>
            <p:txBody>
              <a:bodyPr spcFirstLastPara="0" vert="horz" wrap="square" lIns="80010" tIns="26670" rIns="26670" bIns="26670" numCol="1" spcCol="1270" anchor="ctr" anchorCtr="0">
                <a:noAutofit/>
              </a:bodyPr>
              <a:lstStyle/>
              <a:p>
                <a:pPr algn="ctr"/>
                <a:r>
                  <a:rPr lang="en-GB" sz="1400" b="1" dirty="0">
                    <a:solidFill>
                      <a:schemeClr val="bg1"/>
                    </a:solidFill>
                  </a:rPr>
                  <a:t>NIHR Advanced Fellowships |NIHR ACAF Fellowships | NIHR CL| UKRI Fellowships |  Charity Fellowships</a:t>
                </a:r>
              </a:p>
            </p:txBody>
          </p:sp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40FDC9C6-2D43-8BD7-AEC7-4CC0BF3713A2}"/>
                  </a:ext>
                </a:extLst>
              </p:cNvPr>
              <p:cNvSpPr/>
              <p:nvPr/>
            </p:nvSpPr>
            <p:spPr>
              <a:xfrm>
                <a:off x="9740899" y="2097691"/>
                <a:ext cx="2292632" cy="914400"/>
              </a:xfrm>
              <a:prstGeom prst="roundRect">
                <a:avLst/>
              </a:prstGeom>
              <a:solidFill>
                <a:srgbClr val="75BA2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spcFirstLastPara="0" vert="horz" wrap="square" lIns="80010" tIns="26670" rIns="26670" bIns="26670" numCol="1" spcCol="1270" anchor="ctr" anchorCtr="0">
                <a:noAutofit/>
              </a:bodyPr>
              <a:lstStyle/>
              <a:p>
                <a:pPr algn="ctr"/>
                <a:r>
                  <a:rPr lang="en-GB" sz="1400" b="1" dirty="0">
                    <a:solidFill>
                      <a:schemeClr val="bg1"/>
                    </a:solidFill>
                  </a:rPr>
                  <a:t>NIHR Research Professorship | NIHR Senior Investigator| UKRI| Charity  Senior Clinical Fellowships</a:t>
                </a:r>
              </a:p>
            </p:txBody>
          </p:sp>
        </p:grp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54BCA177-8F7B-A46E-4821-2A331828CC9C}"/>
                </a:ext>
              </a:extLst>
            </p:cNvPr>
            <p:cNvSpPr/>
            <p:nvPr/>
          </p:nvSpPr>
          <p:spPr>
            <a:xfrm>
              <a:off x="2416687" y="3821465"/>
              <a:ext cx="1736313" cy="704035"/>
            </a:xfrm>
            <a:prstGeom prst="roundRect">
              <a:avLst/>
            </a:prstGeom>
            <a:solidFill>
              <a:srgbClr val="1478C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spcFirstLastPara="0" vert="horz" wrap="square" lIns="64008" tIns="21336" rIns="21336" bIns="21336" numCol="1" spcCol="1270" anchor="ctr" anchorCtr="0">
              <a:noAutofit/>
            </a:bodyPr>
            <a:lstStyle/>
            <a:p>
              <a:pPr algn="ctr"/>
              <a:r>
                <a:rPr lang="en-GB" sz="1400" dirty="0">
                  <a:solidFill>
                    <a:schemeClr val="bg1"/>
                  </a:solidFill>
                </a:rPr>
                <a:t>6 months – 3 years</a:t>
              </a:r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33E9D4AF-54EC-132C-5429-D4EDD560112A}"/>
                </a:ext>
              </a:extLst>
            </p:cNvPr>
            <p:cNvSpPr/>
            <p:nvPr/>
          </p:nvSpPr>
          <p:spPr>
            <a:xfrm>
              <a:off x="4309039" y="3865513"/>
              <a:ext cx="1736312" cy="642945"/>
            </a:xfrm>
            <a:prstGeom prst="roundRect">
              <a:avLst/>
            </a:prstGeom>
            <a:solidFill>
              <a:srgbClr val="00A09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spcFirstLastPara="0" vert="horz" wrap="square" lIns="80010" tIns="26670" rIns="26670" bIns="26670" numCol="1" spcCol="1270" anchor="ctr" anchorCtr="0">
              <a:noAutofit/>
            </a:bodyPr>
            <a:lstStyle/>
            <a:p>
              <a:pPr algn="ctr"/>
              <a:r>
                <a:rPr lang="en-GB" sz="1400" dirty="0">
                  <a:solidFill>
                    <a:schemeClr val="bg1"/>
                  </a:solidFill>
                </a:rPr>
                <a:t>3 – 4 years</a:t>
              </a:r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B17F7591-6D8B-9219-2AF5-D2CE9B6D1572}"/>
                </a:ext>
              </a:extLst>
            </p:cNvPr>
            <p:cNvSpPr/>
            <p:nvPr/>
          </p:nvSpPr>
          <p:spPr>
            <a:xfrm>
              <a:off x="6154682" y="3838712"/>
              <a:ext cx="3438058" cy="669543"/>
            </a:xfrm>
            <a:prstGeom prst="roundRect">
              <a:avLst/>
            </a:prstGeom>
            <a:solidFill>
              <a:srgbClr val="00943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spcFirstLastPara="0" vert="horz" wrap="square" lIns="80010" tIns="26670" rIns="26670" bIns="26670" numCol="1" spcCol="1270" anchor="ctr" anchorCtr="0">
              <a:noAutofit/>
            </a:bodyPr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3 – 7 years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1FFF65DA-41DF-86AF-001A-FE147CA01E3E}"/>
                </a:ext>
              </a:extLst>
            </p:cNvPr>
            <p:cNvSpPr/>
            <p:nvPr/>
          </p:nvSpPr>
          <p:spPr>
            <a:xfrm>
              <a:off x="110710" y="4592805"/>
              <a:ext cx="1950280" cy="720992"/>
            </a:xfrm>
            <a:prstGeom prst="rect">
              <a:avLst/>
            </a:prstGeom>
            <a:ln w="38100">
              <a:solidFill>
                <a:srgbClr val="016548"/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rgbClr val="016548"/>
                  </a:solidFill>
                </a:rPr>
                <a:t>Entry level </a:t>
              </a:r>
            </a:p>
          </p:txBody>
        </p:sp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613F5C2E-92F9-C9E3-E457-87864F30CE01}"/>
                </a:ext>
              </a:extLst>
            </p:cNvPr>
            <p:cNvSpPr/>
            <p:nvPr/>
          </p:nvSpPr>
          <p:spPr>
            <a:xfrm>
              <a:off x="2354250" y="4593017"/>
              <a:ext cx="1736313" cy="704035"/>
            </a:xfrm>
            <a:prstGeom prst="roundRect">
              <a:avLst/>
            </a:prstGeom>
            <a:solidFill>
              <a:srgbClr val="1478C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spcFirstLastPara="0" vert="horz" wrap="square" lIns="64008" tIns="21336" rIns="21336" bIns="21336" numCol="1" spcCol="1270" anchor="ctr" anchorCtr="0">
              <a:noAutofit/>
            </a:bodyPr>
            <a:lstStyle/>
            <a:p>
              <a:pPr algn="ctr"/>
              <a:endParaRPr lang="en-GB" sz="1400" dirty="0">
                <a:solidFill>
                  <a:schemeClr val="bg1"/>
                </a:solidFill>
              </a:endParaRPr>
            </a:p>
            <a:p>
              <a:pPr algn="ctr"/>
              <a:r>
                <a:rPr lang="en-GB" sz="1400" dirty="0">
                  <a:solidFill>
                    <a:schemeClr val="bg1"/>
                  </a:solidFill>
                </a:rPr>
                <a:t>Bachelor degree </a:t>
              </a:r>
            </a:p>
            <a:p>
              <a:pPr algn="ctr"/>
              <a:endParaRPr lang="en-GB" sz="1400" dirty="0">
                <a:solidFill>
                  <a:schemeClr val="bg1"/>
                </a:solidFill>
              </a:endParaRPr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7EFDC3B4-763B-D9F5-8FC7-A899A82B7C49}"/>
                </a:ext>
              </a:extLst>
            </p:cNvPr>
            <p:cNvSpPr/>
            <p:nvPr/>
          </p:nvSpPr>
          <p:spPr>
            <a:xfrm>
              <a:off x="4292396" y="4555249"/>
              <a:ext cx="1736313" cy="741805"/>
            </a:xfrm>
            <a:prstGeom prst="roundRect">
              <a:avLst/>
            </a:prstGeom>
            <a:solidFill>
              <a:srgbClr val="00A09A"/>
            </a:solidFill>
            <a:ln w="12700" cap="flat" cmpd="sng" algn="ctr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prstDash val="solid"/>
              <a:miter lim="800000"/>
            </a:ln>
            <a:effectLst/>
          </p:spPr>
          <p:txBody>
            <a:bodyPr spcFirstLastPara="0" vert="horz" wrap="square" lIns="80010" tIns="26670" rIns="26670" bIns="26670" numCol="1" spcCol="1270" anchor="ctr" anchorCtr="0">
              <a:noAutofit/>
            </a:bodyPr>
            <a:lstStyle/>
            <a:p>
              <a:pPr algn="ctr"/>
              <a:r>
                <a:rPr lang="en-GB" sz="1400" dirty="0">
                  <a:solidFill>
                    <a:schemeClr val="bg1"/>
                  </a:solidFill>
                </a:rPr>
                <a:t>Bachelor | Master’s degree </a:t>
              </a:r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0C5DDB9A-3921-5572-29AF-BE3C12A18B37}"/>
                </a:ext>
              </a:extLst>
            </p:cNvPr>
            <p:cNvSpPr/>
            <p:nvPr/>
          </p:nvSpPr>
          <p:spPr>
            <a:xfrm>
              <a:off x="6148403" y="4555249"/>
              <a:ext cx="1736313" cy="758548"/>
            </a:xfrm>
            <a:prstGeom prst="roundRect">
              <a:avLst/>
            </a:prstGeom>
            <a:solidFill>
              <a:srgbClr val="00943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spcFirstLastPara="0" vert="horz" wrap="square" lIns="80010" tIns="26670" rIns="26670" bIns="26670" numCol="1" spcCol="1270" anchor="ctr" anchorCtr="0">
              <a:noAutofit/>
            </a:bodyPr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PhD</a:t>
              </a:r>
            </a:p>
          </p:txBody>
        </p:sp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3B8D3501-07E9-4DE8-D2F9-415CB9413B5E}"/>
                </a:ext>
              </a:extLst>
            </p:cNvPr>
            <p:cNvSpPr/>
            <p:nvPr/>
          </p:nvSpPr>
          <p:spPr>
            <a:xfrm>
              <a:off x="9702071" y="4555249"/>
              <a:ext cx="2277166" cy="758548"/>
            </a:xfrm>
            <a:prstGeom prst="roundRect">
              <a:avLst/>
            </a:prstGeom>
            <a:solidFill>
              <a:srgbClr val="75BA2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spcFirstLastPara="0" vert="horz" wrap="square" lIns="64008" tIns="21336" rIns="21336" bIns="21336" numCol="1" spcCol="1270" anchor="ctr" anchorCtr="0">
              <a:noAutofit/>
            </a:bodyPr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Independent researcher</a:t>
              </a:r>
            </a:p>
          </p:txBody>
        </p: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D1490238-D721-BCC6-02AA-1C7183C6B9A3}"/>
                </a:ext>
              </a:extLst>
            </p:cNvPr>
            <p:cNvSpPr/>
            <p:nvPr/>
          </p:nvSpPr>
          <p:spPr>
            <a:xfrm>
              <a:off x="8049232" y="4555249"/>
              <a:ext cx="1527922" cy="758548"/>
            </a:xfrm>
            <a:prstGeom prst="roundRect">
              <a:avLst/>
            </a:prstGeom>
            <a:solidFill>
              <a:srgbClr val="34016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spcFirstLastPara="0" vert="horz" wrap="square" lIns="80010" tIns="26670" rIns="26670" bIns="26670" numCol="1" spcCol="1270" anchor="ctr" anchorCtr="0">
              <a:noAutofit/>
            </a:bodyPr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Research Leaders Programme</a:t>
              </a:r>
            </a:p>
          </p:txBody>
        </p:sp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0FAC8EB1-09E4-1B79-2905-4E2B2472FB1E}"/>
                </a:ext>
              </a:extLst>
            </p:cNvPr>
            <p:cNvSpPr/>
            <p:nvPr/>
          </p:nvSpPr>
          <p:spPr>
            <a:xfrm>
              <a:off x="9702071" y="3761231"/>
              <a:ext cx="2277166" cy="669543"/>
            </a:xfrm>
            <a:prstGeom prst="roundRect">
              <a:avLst/>
            </a:prstGeom>
            <a:solidFill>
              <a:srgbClr val="75BA2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spcFirstLastPara="0" vert="horz" wrap="square" lIns="64008" tIns="21336" rIns="21336" bIns="21336" numCol="1" spcCol="1270" anchor="ctr" anchorCtr="0">
              <a:noAutofit/>
            </a:bodyPr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5 – 10 years</a:t>
              </a:r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49A2C233-95FF-D97E-488C-2C24CF81B969}"/>
                </a:ext>
              </a:extLst>
            </p:cNvPr>
            <p:cNvSpPr/>
            <p:nvPr/>
          </p:nvSpPr>
          <p:spPr>
            <a:xfrm>
              <a:off x="110710" y="3770963"/>
              <a:ext cx="1950280" cy="642945"/>
            </a:xfrm>
            <a:prstGeom prst="rect">
              <a:avLst/>
            </a:prstGeom>
            <a:ln w="38100">
              <a:solidFill>
                <a:srgbClr val="016548"/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rgbClr val="016548"/>
                  </a:solidFill>
                </a:rPr>
                <a:t>Duration</a:t>
              </a:r>
            </a:p>
          </p:txBody>
        </p:sp>
        <p:sp>
          <p:nvSpPr>
            <p:cNvPr id="130" name="Rectangle: Rounded Corners 129">
              <a:extLst>
                <a:ext uri="{FF2B5EF4-FFF2-40B4-BE49-F238E27FC236}">
                  <a16:creationId xmlns:a16="http://schemas.microsoft.com/office/drawing/2014/main" id="{EFF9A224-C119-863F-57FF-F4837CDF1443}"/>
                </a:ext>
              </a:extLst>
            </p:cNvPr>
            <p:cNvSpPr/>
            <p:nvPr/>
          </p:nvSpPr>
          <p:spPr>
            <a:xfrm>
              <a:off x="2416687" y="3758181"/>
              <a:ext cx="1736313" cy="704035"/>
            </a:xfrm>
            <a:prstGeom prst="roundRect">
              <a:avLst/>
            </a:prstGeom>
            <a:solidFill>
              <a:srgbClr val="1478C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spcFirstLastPara="0" vert="horz" wrap="square" lIns="64008" tIns="21336" rIns="21336" bIns="21336" numCol="1" spcCol="1270" anchor="ctr" anchorCtr="0">
              <a:noAutofit/>
            </a:bodyPr>
            <a:lstStyle/>
            <a:p>
              <a:pPr algn="ctr"/>
              <a:r>
                <a:rPr lang="en-GB" sz="1400" dirty="0">
                  <a:solidFill>
                    <a:schemeClr val="bg1"/>
                  </a:solidFill>
                </a:rPr>
                <a:t>6 months – 3 years</a:t>
              </a:r>
            </a:p>
          </p:txBody>
        </p:sp>
        <p:sp>
          <p:nvSpPr>
            <p:cNvPr id="131" name="Rectangle: Rounded Corners 130">
              <a:extLst>
                <a:ext uri="{FF2B5EF4-FFF2-40B4-BE49-F238E27FC236}">
                  <a16:creationId xmlns:a16="http://schemas.microsoft.com/office/drawing/2014/main" id="{BF8FA5B0-1AA8-8F63-2AB1-F06A66477404}"/>
                </a:ext>
              </a:extLst>
            </p:cNvPr>
            <p:cNvSpPr/>
            <p:nvPr/>
          </p:nvSpPr>
          <p:spPr>
            <a:xfrm>
              <a:off x="4309039" y="3802229"/>
              <a:ext cx="1736312" cy="642945"/>
            </a:xfrm>
            <a:prstGeom prst="roundRect">
              <a:avLst/>
            </a:prstGeom>
            <a:solidFill>
              <a:srgbClr val="00A09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spcFirstLastPara="0" vert="horz" wrap="square" lIns="80010" tIns="26670" rIns="26670" bIns="26670" numCol="1" spcCol="1270" anchor="ctr" anchorCtr="0">
              <a:noAutofit/>
            </a:bodyPr>
            <a:lstStyle/>
            <a:p>
              <a:pPr algn="ctr"/>
              <a:r>
                <a:rPr lang="en-GB" sz="1400" dirty="0">
                  <a:solidFill>
                    <a:schemeClr val="bg1"/>
                  </a:solidFill>
                </a:rPr>
                <a:t>3 – 4 years</a:t>
              </a:r>
            </a:p>
          </p:txBody>
        </p:sp>
        <p:sp>
          <p:nvSpPr>
            <p:cNvPr id="132" name="Rectangle: Rounded Corners 131">
              <a:extLst>
                <a:ext uri="{FF2B5EF4-FFF2-40B4-BE49-F238E27FC236}">
                  <a16:creationId xmlns:a16="http://schemas.microsoft.com/office/drawing/2014/main" id="{075D791A-824D-D18D-C979-36697A36D345}"/>
                </a:ext>
              </a:extLst>
            </p:cNvPr>
            <p:cNvSpPr/>
            <p:nvPr/>
          </p:nvSpPr>
          <p:spPr>
            <a:xfrm>
              <a:off x="6154682" y="3775630"/>
              <a:ext cx="3438058" cy="669543"/>
            </a:xfrm>
            <a:prstGeom prst="roundRect">
              <a:avLst/>
            </a:prstGeom>
            <a:solidFill>
              <a:srgbClr val="00943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spcFirstLastPara="0" vert="horz" wrap="square" lIns="80010" tIns="26670" rIns="26670" bIns="26670" numCol="1" spcCol="1270" anchor="ctr" anchorCtr="0">
              <a:noAutofit/>
            </a:bodyPr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3 – 7 years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5428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73CD4-0E71-FCF7-A8E5-3A3374133F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1273" y="213680"/>
            <a:ext cx="11409454" cy="81267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pPr algn="ctr"/>
            <a:br>
              <a:rPr lang="en-GB" sz="3300" dirty="0"/>
            </a:br>
            <a:br>
              <a:rPr lang="en-GB" sz="22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GB" sz="3600" b="1" dirty="0">
                <a:solidFill>
                  <a:srgbClr val="006FCC"/>
                </a:solidFill>
              </a:rPr>
              <a:t>Research Delivery at UHS | </a:t>
            </a:r>
            <a:br>
              <a:rPr lang="en-GB" sz="3600" b="1" dirty="0">
                <a:solidFill>
                  <a:srgbClr val="006FCC"/>
                </a:solidFill>
              </a:rPr>
            </a:br>
            <a:r>
              <a:rPr lang="en-GB" sz="3600" b="1" dirty="0">
                <a:solidFill>
                  <a:srgbClr val="006FCC"/>
                </a:solidFill>
              </a:rPr>
              <a:t>What opportunities are available for you at UHS?</a:t>
            </a:r>
            <a:br>
              <a:rPr lang="en-GB" sz="2700" dirty="0">
                <a:solidFill>
                  <a:srgbClr val="006FCC"/>
                </a:solidFill>
              </a:rPr>
            </a:br>
            <a:br>
              <a:rPr lang="en-GB" sz="4900" dirty="0">
                <a:solidFill>
                  <a:srgbClr val="006FCC"/>
                </a:solidFill>
              </a:rPr>
            </a:br>
            <a:endParaRPr lang="en-GB" dirty="0">
              <a:solidFill>
                <a:srgbClr val="006FCC"/>
              </a:solidFill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272A8FA-2CBC-264F-9CAA-89425FE601DE}"/>
              </a:ext>
            </a:extLst>
          </p:cNvPr>
          <p:cNvSpPr txBox="1">
            <a:spLocks/>
          </p:cNvSpPr>
          <p:nvPr/>
        </p:nvSpPr>
        <p:spPr>
          <a:xfrm>
            <a:off x="6686872" y="6291352"/>
            <a:ext cx="2628934" cy="4037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B620A6-53BC-4C88-8654-DB2B3756879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4BE90C9-1688-379F-4B1D-494590006993}"/>
              </a:ext>
            </a:extLst>
          </p:cNvPr>
          <p:cNvGrpSpPr/>
          <p:nvPr/>
        </p:nvGrpSpPr>
        <p:grpSpPr>
          <a:xfrm>
            <a:off x="183321" y="2955236"/>
            <a:ext cx="11571326" cy="930964"/>
            <a:chOff x="282583" y="2390040"/>
            <a:chExt cx="11571326" cy="93096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8D3D73F-E901-1415-F2FE-8FBF92B3B251}"/>
                </a:ext>
              </a:extLst>
            </p:cNvPr>
            <p:cNvSpPr/>
            <p:nvPr/>
          </p:nvSpPr>
          <p:spPr>
            <a:xfrm>
              <a:off x="282583" y="2430152"/>
              <a:ext cx="1957887" cy="886838"/>
            </a:xfrm>
            <a:prstGeom prst="rect">
              <a:avLst/>
            </a:prstGeom>
            <a:ln w="38100">
              <a:solidFill>
                <a:srgbClr val="013284"/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chemeClr val="accent1">
                      <a:lumMod val="50000"/>
                    </a:schemeClr>
                  </a:solidFill>
                </a:rPr>
                <a:t>Training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D1BD26D2-30DA-E47A-7A83-D8E102E92326}"/>
                </a:ext>
              </a:extLst>
            </p:cNvPr>
            <p:cNvSpPr/>
            <p:nvPr/>
          </p:nvSpPr>
          <p:spPr>
            <a:xfrm>
              <a:off x="2749576" y="2390040"/>
              <a:ext cx="1679139" cy="914400"/>
            </a:xfrm>
            <a:prstGeom prst="roundRect">
              <a:avLst/>
            </a:prstGeom>
            <a:solidFill>
              <a:srgbClr val="1478C6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/>
                <a:t>Bachelor Degree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91B10ADA-5FDA-3A3D-7353-E717D6422FDE}"/>
                </a:ext>
              </a:extLst>
            </p:cNvPr>
            <p:cNvSpPr/>
            <p:nvPr/>
          </p:nvSpPr>
          <p:spPr>
            <a:xfrm>
              <a:off x="4611737" y="2406604"/>
              <a:ext cx="3376838" cy="914400"/>
            </a:xfrm>
            <a:prstGeom prst="roundRect">
              <a:avLst/>
            </a:prstGeom>
            <a:solidFill>
              <a:srgbClr val="00A09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spcFirstLastPara="0" vert="horz" wrap="square" lIns="64008" tIns="21336" rIns="21336" bIns="21336" numCol="1" spcCol="1270" anchor="ctr" anchorCtr="0">
              <a:noAutofit/>
            </a:bodyPr>
            <a:lstStyle/>
            <a:p>
              <a:pPr algn="ctr"/>
              <a:r>
                <a:rPr lang="en-GB" sz="1600" dirty="0">
                  <a:solidFill>
                    <a:schemeClr val="bg1"/>
                  </a:solidFill>
                </a:rPr>
                <a:t>Post Graduate Module | Certificate |Diploma |Wessex CRN Fellow Scheme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FA5FEDA8-104C-08E1-80F7-72E039A2471F}"/>
                </a:ext>
              </a:extLst>
            </p:cNvPr>
            <p:cNvSpPr/>
            <p:nvPr/>
          </p:nvSpPr>
          <p:spPr>
            <a:xfrm>
              <a:off x="8085784" y="2397708"/>
              <a:ext cx="3768125" cy="914400"/>
            </a:xfrm>
            <a:prstGeom prst="roundRect">
              <a:avLst/>
            </a:prstGeom>
            <a:solidFill>
              <a:srgbClr val="75BA2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spcFirstLastPara="0" vert="horz" wrap="square" lIns="80010" tIns="26670" rIns="26670" bIns="26670" numCol="1" spcCol="1270" anchor="ctr" anchorCtr="0">
              <a:noAutofit/>
            </a:bodyPr>
            <a:lstStyle/>
            <a:p>
              <a:pPr algn="ctr"/>
              <a:r>
                <a:rPr lang="en-GB" sz="1600" dirty="0">
                  <a:solidFill>
                    <a:schemeClr val="bg1"/>
                  </a:solidFill>
                </a:rPr>
                <a:t>NIHR Credentialling Research Masters | </a:t>
              </a:r>
              <a:r>
                <a:rPr lang="en-GB" sz="1600" b="0" i="0" dirty="0">
                  <a:solidFill>
                    <a:schemeClr val="bg1"/>
                  </a:solidFill>
                  <a:effectLst/>
                </a:rPr>
                <a:t>NIHR-</a:t>
              </a:r>
              <a:r>
                <a:rPr lang="en-GB" sz="1600" b="0" i="0" dirty="0" err="1">
                  <a:solidFill>
                    <a:schemeClr val="bg1"/>
                  </a:solidFill>
                  <a:effectLst/>
                </a:rPr>
                <a:t>AoMRC</a:t>
              </a:r>
              <a:r>
                <a:rPr lang="en-GB" sz="1600" b="0" i="0" dirty="0">
                  <a:solidFill>
                    <a:schemeClr val="bg1"/>
                  </a:solidFill>
                  <a:effectLst/>
                </a:rPr>
                <a:t> Clinician Researcher Credentials Framework</a:t>
              </a:r>
              <a:r>
                <a:rPr lang="en-GB" sz="1600" dirty="0">
                  <a:solidFill>
                    <a:schemeClr val="bg1"/>
                  </a:solidFill>
                </a:rPr>
                <a:t> 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AC2F8D3B-28A4-33D2-51E6-10F18363EDD6}"/>
              </a:ext>
            </a:extLst>
          </p:cNvPr>
          <p:cNvSpPr/>
          <p:nvPr/>
        </p:nvSpPr>
        <p:spPr>
          <a:xfrm>
            <a:off x="183321" y="4117871"/>
            <a:ext cx="1950280" cy="642945"/>
          </a:xfrm>
          <a:prstGeom prst="rect">
            <a:avLst/>
          </a:prstGeom>
          <a:ln w="38100">
            <a:solidFill>
              <a:srgbClr val="013284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accent1">
                    <a:lumMod val="50000"/>
                  </a:schemeClr>
                </a:solidFill>
              </a:rPr>
              <a:t>Duration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8EB3CEF-0AEA-67BD-F5E4-C11B7B893BEC}"/>
              </a:ext>
            </a:extLst>
          </p:cNvPr>
          <p:cNvSpPr/>
          <p:nvPr/>
        </p:nvSpPr>
        <p:spPr>
          <a:xfrm>
            <a:off x="2656509" y="4135969"/>
            <a:ext cx="1687987" cy="642945"/>
          </a:xfrm>
          <a:prstGeom prst="roundRect">
            <a:avLst/>
          </a:prstGeom>
          <a:solidFill>
            <a:srgbClr val="1478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1 year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88170E6-5AF6-7D49-2955-DCE00DD0CCB8}"/>
              </a:ext>
            </a:extLst>
          </p:cNvPr>
          <p:cNvSpPr/>
          <p:nvPr/>
        </p:nvSpPr>
        <p:spPr>
          <a:xfrm>
            <a:off x="4525727" y="4116414"/>
            <a:ext cx="3350334" cy="642945"/>
          </a:xfrm>
          <a:prstGeom prst="roundRect">
            <a:avLst/>
          </a:prstGeom>
          <a:solidFill>
            <a:srgbClr val="00A09A"/>
          </a:solidFill>
          <a:ln w="127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  <a:miter lim="800000"/>
          </a:ln>
          <a:effectLst/>
        </p:spPr>
        <p:txBody>
          <a:bodyPr spcFirstLastPara="0" vert="horz" wrap="square" lIns="64008" tIns="21336" rIns="21336" bIns="21336" numCol="1" spcCol="1270" anchor="ctr" anchorCtr="0">
            <a:no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1 – 2 years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5C0C03C-8BD3-2D57-41D8-51A8B1539A38}"/>
              </a:ext>
            </a:extLst>
          </p:cNvPr>
          <p:cNvSpPr/>
          <p:nvPr/>
        </p:nvSpPr>
        <p:spPr>
          <a:xfrm>
            <a:off x="8057292" y="4104090"/>
            <a:ext cx="3697355" cy="626401"/>
          </a:xfrm>
          <a:prstGeom prst="roundRect">
            <a:avLst/>
          </a:prstGeom>
          <a:solidFill>
            <a:srgbClr val="75BA22"/>
          </a:solidFill>
          <a:ln w="12700" cap="flat" cmpd="sng" algn="ctr">
            <a:solidFill>
              <a:srgbClr val="92D050"/>
            </a:solidFill>
            <a:prstDash val="solid"/>
            <a:miter lim="800000"/>
          </a:ln>
          <a:effectLst/>
        </p:spPr>
        <p:txBody>
          <a:bodyPr spcFirstLastPara="0" vert="horz" wrap="square" lIns="80010" tIns="26670" rIns="26670" bIns="26670" numCol="1" spcCol="1270" anchor="ctr" anchorCtr="0">
            <a:no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1 – 3 years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F7270F-F85C-E0D5-4C65-E2C260174C0C}"/>
              </a:ext>
            </a:extLst>
          </p:cNvPr>
          <p:cNvSpPr/>
          <p:nvPr/>
        </p:nvSpPr>
        <p:spPr>
          <a:xfrm>
            <a:off x="183321" y="4907477"/>
            <a:ext cx="1950280" cy="886836"/>
          </a:xfrm>
          <a:prstGeom prst="rect">
            <a:avLst/>
          </a:prstGeom>
          <a:ln w="38100">
            <a:solidFill>
              <a:srgbClr val="013284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accent1">
                    <a:lumMod val="50000"/>
                  </a:schemeClr>
                </a:solidFill>
              </a:rPr>
              <a:t>Contribution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1ECBF79-FF8D-88A4-AAD9-416BAEC9468D}"/>
              </a:ext>
            </a:extLst>
          </p:cNvPr>
          <p:cNvSpPr/>
          <p:nvPr/>
        </p:nvSpPr>
        <p:spPr>
          <a:xfrm>
            <a:off x="2712610" y="4869255"/>
            <a:ext cx="1687987" cy="914399"/>
          </a:xfrm>
          <a:prstGeom prst="roundRect">
            <a:avLst/>
          </a:prstGeom>
          <a:solidFill>
            <a:srgbClr val="1478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Delivers day to day tasks to support studies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01600D8-CAC0-3C2A-430E-AA8CB07B238B}"/>
              </a:ext>
            </a:extLst>
          </p:cNvPr>
          <p:cNvSpPr/>
          <p:nvPr/>
        </p:nvSpPr>
        <p:spPr>
          <a:xfrm>
            <a:off x="4563826" y="4869255"/>
            <a:ext cx="3350334" cy="914399"/>
          </a:xfrm>
          <a:prstGeom prst="roundRect">
            <a:avLst/>
          </a:prstGeom>
          <a:solidFill>
            <a:srgbClr val="00A09A"/>
          </a:solidFill>
          <a:ln w="127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  <a:miter lim="800000"/>
          </a:ln>
          <a:effectLst/>
        </p:spPr>
        <p:txBody>
          <a:bodyPr spcFirstLastPara="0" vert="horz" wrap="square" lIns="64008" tIns="21336" rIns="21336" bIns="21336" numCol="1" spcCol="1270" anchor="ctr" anchorCtr="0">
            <a:no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Management &amp; oversight of a study 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E0D1999-E871-FD73-1E9B-52E929E9D26F}"/>
              </a:ext>
            </a:extLst>
          </p:cNvPr>
          <p:cNvSpPr/>
          <p:nvPr/>
        </p:nvSpPr>
        <p:spPr>
          <a:xfrm>
            <a:off x="8077389" y="4858596"/>
            <a:ext cx="3697355" cy="882108"/>
          </a:xfrm>
          <a:prstGeom prst="roundRect">
            <a:avLst/>
          </a:prstGeom>
          <a:solidFill>
            <a:srgbClr val="75BA22"/>
          </a:solidFill>
          <a:ln w="12700" cap="flat" cmpd="sng" algn="ctr">
            <a:solidFill>
              <a:srgbClr val="92D050"/>
            </a:solidFill>
            <a:prstDash val="solid"/>
            <a:miter lim="800000"/>
          </a:ln>
          <a:effectLst/>
        </p:spPr>
        <p:txBody>
          <a:bodyPr spcFirstLastPara="0" vert="horz" wrap="square" lIns="80010" tIns="26670" rIns="26670" bIns="26670" numCol="1" spcCol="1270" anchor="ctr" anchorCtr="0">
            <a:no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Leadership, management &amp; oversight of a portfolio of studies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AD27BBB-F17B-B6ED-A7C0-C90B585D9B9D}"/>
              </a:ext>
            </a:extLst>
          </p:cNvPr>
          <p:cNvGrpSpPr/>
          <p:nvPr/>
        </p:nvGrpSpPr>
        <p:grpSpPr>
          <a:xfrm>
            <a:off x="183320" y="993355"/>
            <a:ext cx="11825359" cy="1845825"/>
            <a:chOff x="290190" y="494814"/>
            <a:chExt cx="11825359" cy="1845825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200AF87-3E6F-647D-3639-F8C6ADCFCF22}"/>
                </a:ext>
              </a:extLst>
            </p:cNvPr>
            <p:cNvSpPr/>
            <p:nvPr/>
          </p:nvSpPr>
          <p:spPr>
            <a:xfrm>
              <a:off x="290190" y="589603"/>
              <a:ext cx="1950280" cy="787318"/>
            </a:xfrm>
            <a:prstGeom prst="rect">
              <a:avLst/>
            </a:prstGeom>
            <a:ln w="38100">
              <a:solidFill>
                <a:srgbClr val="013284"/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chemeClr val="accent1">
                      <a:lumMod val="50000"/>
                    </a:schemeClr>
                  </a:solidFill>
                </a:rPr>
                <a:t>Research delivery career phases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DE8E1E5-08DC-C88A-20FA-24003A78E078}"/>
                </a:ext>
              </a:extLst>
            </p:cNvPr>
            <p:cNvSpPr/>
            <p:nvPr/>
          </p:nvSpPr>
          <p:spPr>
            <a:xfrm>
              <a:off x="290190" y="1484681"/>
              <a:ext cx="1950280" cy="787318"/>
            </a:xfrm>
            <a:prstGeom prst="rect">
              <a:avLst/>
            </a:prstGeom>
            <a:ln w="38100">
              <a:solidFill>
                <a:srgbClr val="013284"/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chemeClr val="accent1">
                      <a:lumMod val="50000"/>
                    </a:schemeClr>
                  </a:solidFill>
                </a:rPr>
                <a:t>Career pathway</a:t>
              </a: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BA45BDB8-4AD4-5051-4D89-18A8E288BA2A}"/>
                </a:ext>
              </a:extLst>
            </p:cNvPr>
            <p:cNvGrpSpPr/>
            <p:nvPr/>
          </p:nvGrpSpPr>
          <p:grpSpPr>
            <a:xfrm>
              <a:off x="2694608" y="494814"/>
              <a:ext cx="9420941" cy="1845825"/>
              <a:chOff x="2694608" y="494814"/>
              <a:chExt cx="9420941" cy="1845825"/>
            </a:xfrm>
          </p:grpSpPr>
          <p:graphicFrame>
            <p:nvGraphicFramePr>
              <p:cNvPr id="22" name="Diagram 21">
                <a:extLst>
                  <a:ext uri="{FF2B5EF4-FFF2-40B4-BE49-F238E27FC236}">
                    <a16:creationId xmlns:a16="http://schemas.microsoft.com/office/drawing/2014/main" id="{98F95DAB-DEF6-1BB2-6336-9ECAB0505B85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100087863"/>
                  </p:ext>
                </p:extLst>
              </p:nvPr>
            </p:nvGraphicFramePr>
            <p:xfrm>
              <a:off x="2749576" y="494814"/>
              <a:ext cx="9365973" cy="882107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  <p:graphicFrame>
            <p:nvGraphicFramePr>
              <p:cNvPr id="23" name="Diagram 22">
                <a:extLst>
                  <a:ext uri="{FF2B5EF4-FFF2-40B4-BE49-F238E27FC236}">
                    <a16:creationId xmlns:a16="http://schemas.microsoft.com/office/drawing/2014/main" id="{F54880FA-5D8C-399A-05AA-55C7E5A6586A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111918711"/>
                  </p:ext>
                </p:extLst>
              </p:nvPr>
            </p:nvGraphicFramePr>
            <p:xfrm>
              <a:off x="3394961" y="1458531"/>
              <a:ext cx="6102431" cy="88210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  <p:sp>
            <p:nvSpPr>
              <p:cNvPr id="24" name="Isosceles Triangle 23">
                <a:extLst>
                  <a:ext uri="{FF2B5EF4-FFF2-40B4-BE49-F238E27FC236}">
                    <a16:creationId xmlns:a16="http://schemas.microsoft.com/office/drawing/2014/main" id="{754C4396-D352-4052-08C3-E4543660D167}"/>
                  </a:ext>
                </a:extLst>
              </p:cNvPr>
              <p:cNvSpPr/>
              <p:nvPr/>
            </p:nvSpPr>
            <p:spPr>
              <a:xfrm rot="5400000">
                <a:off x="2519862" y="1579643"/>
                <a:ext cx="875162" cy="525670"/>
              </a:xfrm>
              <a:prstGeom prst="triangle">
                <a:avLst>
                  <a:gd name="adj" fmla="val 47253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9B4029C9-F6AE-F2DE-CED5-34EA984117FB}"/>
                  </a:ext>
                </a:extLst>
              </p:cNvPr>
              <p:cNvGrpSpPr/>
              <p:nvPr/>
            </p:nvGrpSpPr>
            <p:grpSpPr>
              <a:xfrm>
                <a:off x="2694608" y="1456443"/>
                <a:ext cx="2035086" cy="868128"/>
                <a:chOff x="2286" y="34036"/>
                <a:chExt cx="2035086" cy="814034"/>
              </a:xfrm>
            </p:grpSpPr>
            <p:sp>
              <p:nvSpPr>
                <p:cNvPr id="29" name="Arrow: Chevron 28">
                  <a:extLst>
                    <a:ext uri="{FF2B5EF4-FFF2-40B4-BE49-F238E27FC236}">
                      <a16:creationId xmlns:a16="http://schemas.microsoft.com/office/drawing/2014/main" id="{DE451B5F-19D1-9F59-4E39-0EF94294F86D}"/>
                    </a:ext>
                  </a:extLst>
                </p:cNvPr>
                <p:cNvSpPr/>
                <p:nvPr/>
              </p:nvSpPr>
              <p:spPr>
                <a:xfrm>
                  <a:off x="2286" y="34036"/>
                  <a:ext cx="2035086" cy="814034"/>
                </a:xfrm>
                <a:prstGeom prst="chevron">
                  <a:avLst/>
                </a:prstGeom>
                <a:solidFill>
                  <a:srgbClr val="1478C6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5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30" name="Arrow: Chevron 4">
                  <a:extLst>
                    <a:ext uri="{FF2B5EF4-FFF2-40B4-BE49-F238E27FC236}">
                      <a16:creationId xmlns:a16="http://schemas.microsoft.com/office/drawing/2014/main" id="{7224B7D9-5C18-100E-FA4A-0717FA7345B2}"/>
                    </a:ext>
                  </a:extLst>
                </p:cNvPr>
                <p:cNvSpPr txBox="1"/>
                <p:nvPr/>
              </p:nvSpPr>
              <p:spPr>
                <a:xfrm>
                  <a:off x="409303" y="34036"/>
                  <a:ext cx="1221052" cy="814034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64008" tIns="21336" rIns="21336" bIns="21336" numCol="1" spcCol="1270" anchor="ctr" anchorCtr="0">
                  <a:noAutofit/>
                </a:bodyPr>
                <a:lstStyle/>
                <a:p>
                  <a:pPr marL="0" lvl="0" indent="0" algn="ctr" defTabSz="7112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en-GB" sz="1600" dirty="0"/>
                    <a:t>Internships </a:t>
                  </a:r>
                  <a:endParaRPr lang="en-GB" sz="1600" kern="1200" dirty="0"/>
                </a:p>
              </p:txBody>
            </p:sp>
          </p:grp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1053637B-BFB7-BDFC-0DD6-FACCCBA7A0D8}"/>
                  </a:ext>
                </a:extLst>
              </p:cNvPr>
              <p:cNvGrpSpPr/>
              <p:nvPr/>
            </p:nvGrpSpPr>
            <p:grpSpPr>
              <a:xfrm>
                <a:off x="9180202" y="1469734"/>
                <a:ext cx="2721608" cy="868128"/>
                <a:chOff x="2286" y="34036"/>
                <a:chExt cx="2035086" cy="814034"/>
              </a:xfrm>
              <a:solidFill>
                <a:srgbClr val="6AA343"/>
              </a:solidFill>
            </p:grpSpPr>
            <p:sp>
              <p:nvSpPr>
                <p:cNvPr id="27" name="Arrow: Chevron 26">
                  <a:extLst>
                    <a:ext uri="{FF2B5EF4-FFF2-40B4-BE49-F238E27FC236}">
                      <a16:creationId xmlns:a16="http://schemas.microsoft.com/office/drawing/2014/main" id="{B1EA59A9-4094-9993-B540-EB887E20AD0E}"/>
                    </a:ext>
                  </a:extLst>
                </p:cNvPr>
                <p:cNvSpPr/>
                <p:nvPr/>
              </p:nvSpPr>
              <p:spPr>
                <a:xfrm>
                  <a:off x="2286" y="34036"/>
                  <a:ext cx="2035086" cy="814034"/>
                </a:xfrm>
                <a:prstGeom prst="chevron">
                  <a:avLst/>
                </a:prstGeom>
                <a:solidFill>
                  <a:srgbClr val="75BA22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5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8" name="Arrow: Chevron 4">
                  <a:extLst>
                    <a:ext uri="{FF2B5EF4-FFF2-40B4-BE49-F238E27FC236}">
                      <a16:creationId xmlns:a16="http://schemas.microsoft.com/office/drawing/2014/main" id="{7E0CB4C0-B60D-EA42-4BE3-D4DAA636C7E1}"/>
                    </a:ext>
                  </a:extLst>
                </p:cNvPr>
                <p:cNvSpPr txBox="1"/>
                <p:nvPr/>
              </p:nvSpPr>
              <p:spPr>
                <a:xfrm>
                  <a:off x="365720" y="48051"/>
                  <a:ext cx="1221052" cy="775092"/>
                </a:xfrm>
                <a:prstGeom prst="rect">
                  <a:avLst/>
                </a:prstGeom>
                <a:no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64008" tIns="21336" rIns="21336" bIns="21336" numCol="1" spcCol="1270" anchor="ctr" anchorCtr="0">
                  <a:noAutofit/>
                </a:bodyPr>
                <a:lstStyle/>
                <a:p>
                  <a:pPr marL="0" lvl="0" indent="0" algn="ctr" defTabSz="7112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en-GB" sz="1600" dirty="0"/>
                    <a:t>Independent Researcher</a:t>
                  </a:r>
                  <a:endParaRPr lang="en-GB" sz="1600" kern="1200" dirty="0"/>
                </a:p>
              </p:txBody>
            </p:sp>
          </p:grpSp>
        </p:grpSp>
      </p:grpSp>
      <p:pic>
        <p:nvPicPr>
          <p:cNvPr id="128" name="Picture 127">
            <a:extLst>
              <a:ext uri="{FF2B5EF4-FFF2-40B4-BE49-F238E27FC236}">
                <a16:creationId xmlns:a16="http://schemas.microsoft.com/office/drawing/2014/main" id="{59A8BAE0-4B39-8C12-1C1B-8146CD98D47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1926"/>
            <a:ext cx="12182546" cy="736074"/>
          </a:xfrm>
          <a:prstGeom prst="rect">
            <a:avLst/>
          </a:prstGeom>
        </p:spPr>
      </p:pic>
      <p:pic>
        <p:nvPicPr>
          <p:cNvPr id="129" name="Picture 128" descr="A picture containing logo&#10;&#10;Description automatically generated">
            <a:extLst>
              <a:ext uri="{FF2B5EF4-FFF2-40B4-BE49-F238E27FC236}">
                <a16:creationId xmlns:a16="http://schemas.microsoft.com/office/drawing/2014/main" id="{72037CEF-4CDC-FFF9-D46D-95BB3276BFA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824" y="6121926"/>
            <a:ext cx="2444336" cy="575173"/>
          </a:xfrm>
          <a:prstGeom prst="rect">
            <a:avLst/>
          </a:prstGeom>
        </p:spPr>
      </p:pic>
      <p:pic>
        <p:nvPicPr>
          <p:cNvPr id="130" name="Picture 129" descr="Logo, company name&#10;&#10;Description automatically generated">
            <a:extLst>
              <a:ext uri="{FF2B5EF4-FFF2-40B4-BE49-F238E27FC236}">
                <a16:creationId xmlns:a16="http://schemas.microsoft.com/office/drawing/2014/main" id="{CDA92E0D-6833-093D-5A19-54D090128FA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34" y="6121926"/>
            <a:ext cx="1351503" cy="56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1307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1867</TotalTime>
  <Words>1730</Words>
  <Application>Microsoft Office PowerPoint</Application>
  <PresentationFormat>Widescreen</PresentationFormat>
  <Paragraphs>215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Segoe UI</vt:lpstr>
      <vt:lpstr>Office Theme</vt:lpstr>
      <vt:lpstr>PowerPoint Presentation</vt:lpstr>
      <vt:lpstr>PowerPoint Presentation</vt:lpstr>
      <vt:lpstr> How can staff, patients and their families get involved? </vt:lpstr>
      <vt:lpstr> How can staff, patients and their families get involved? </vt:lpstr>
      <vt:lpstr> How can staff, patients and their families get involved? </vt:lpstr>
      <vt:lpstr> NHS Clinical Academic or Research Delivery Supporter | Could this be you?  </vt:lpstr>
      <vt:lpstr>  Clinically-Related Research Career Pathways at UHS  </vt:lpstr>
      <vt:lpstr>   Clinical academic health professionals |  What research opportunities are available to you at UHS?   </vt:lpstr>
      <vt:lpstr>  Research Delivery at UHS |  What opportunities are available for you at UHS?  </vt:lpstr>
      <vt:lpstr>  Research-related career development and training   for healthcare professionals via SoAR  </vt:lpstr>
      <vt:lpstr>   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Marino, Luise</dc:creator>
  <cp:lastModifiedBy>Pengelly, Alice</cp:lastModifiedBy>
  <cp:revision>107</cp:revision>
  <dcterms:created xsi:type="dcterms:W3CDTF">2022-01-19T09:40:13Z</dcterms:created>
  <dcterms:modified xsi:type="dcterms:W3CDTF">2023-03-29T13:58:56Z</dcterms:modified>
</cp:coreProperties>
</file>